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5" r:id="rId6"/>
    <p:sldMasterId id="2147484533" r:id="rId7"/>
    <p:sldMasterId id="2147484549" r:id="rId8"/>
  </p:sldMasterIdLst>
  <p:notesMasterIdLst>
    <p:notesMasterId r:id="rId99"/>
  </p:notesMasterIdLst>
  <p:handoutMasterIdLst>
    <p:handoutMasterId r:id="rId100"/>
  </p:handoutMasterIdLst>
  <p:sldIdLst>
    <p:sldId id="257" r:id="rId9"/>
    <p:sldId id="288" r:id="rId10"/>
    <p:sldId id="259" r:id="rId11"/>
    <p:sldId id="289" r:id="rId12"/>
    <p:sldId id="291" r:id="rId13"/>
    <p:sldId id="316" r:id="rId14"/>
    <p:sldId id="293" r:id="rId15"/>
    <p:sldId id="294" r:id="rId16"/>
    <p:sldId id="295" r:id="rId17"/>
    <p:sldId id="296" r:id="rId18"/>
    <p:sldId id="297" r:id="rId19"/>
    <p:sldId id="298" r:id="rId20"/>
    <p:sldId id="299" r:id="rId21"/>
    <p:sldId id="300" r:id="rId22"/>
    <p:sldId id="320" r:id="rId23"/>
    <p:sldId id="309" r:id="rId24"/>
    <p:sldId id="310" r:id="rId25"/>
    <p:sldId id="384" r:id="rId26"/>
    <p:sldId id="388" r:id="rId27"/>
    <p:sldId id="386" r:id="rId28"/>
    <p:sldId id="317" r:id="rId29"/>
    <p:sldId id="387" r:id="rId30"/>
    <p:sldId id="311" r:id="rId31"/>
    <p:sldId id="312" r:id="rId32"/>
    <p:sldId id="313" r:id="rId33"/>
    <p:sldId id="318" r:id="rId34"/>
    <p:sldId id="356" r:id="rId35"/>
    <p:sldId id="358" r:id="rId36"/>
    <p:sldId id="359" r:id="rId37"/>
    <p:sldId id="360" r:id="rId38"/>
    <p:sldId id="361" r:id="rId39"/>
    <p:sldId id="362" r:id="rId40"/>
    <p:sldId id="319" r:id="rId41"/>
    <p:sldId id="363" r:id="rId42"/>
    <p:sldId id="364" r:id="rId43"/>
    <p:sldId id="365" r:id="rId44"/>
    <p:sldId id="366" r:id="rId45"/>
    <p:sldId id="322" r:id="rId46"/>
    <p:sldId id="315" r:id="rId47"/>
    <p:sldId id="323" r:id="rId48"/>
    <p:sldId id="324" r:id="rId49"/>
    <p:sldId id="325" r:id="rId50"/>
    <p:sldId id="326" r:id="rId51"/>
    <p:sldId id="327" r:id="rId52"/>
    <p:sldId id="328" r:id="rId53"/>
    <p:sldId id="329" r:id="rId54"/>
    <p:sldId id="367" r:id="rId55"/>
    <p:sldId id="331" r:id="rId56"/>
    <p:sldId id="332"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34" r:id="rId72"/>
    <p:sldId id="335" r:id="rId73"/>
    <p:sldId id="333" r:id="rId74"/>
    <p:sldId id="336" r:id="rId75"/>
    <p:sldId id="382" r:id="rId76"/>
    <p:sldId id="383"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285" r:id="rId97"/>
    <p:sldId id="287" r:id="rId9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875"/>
    <a:srgbClr val="FFFFFF"/>
    <a:srgbClr val="0078D7"/>
    <a:srgbClr val="3397DA"/>
    <a:srgbClr val="32135A"/>
    <a:srgbClr val="737373"/>
    <a:srgbClr val="323232"/>
    <a:srgbClr val="00000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1" autoAdjust="0"/>
    <p:restoredTop sz="83748" autoAdjust="0"/>
  </p:normalViewPr>
  <p:slideViewPr>
    <p:cSldViewPr>
      <p:cViewPr varScale="1">
        <p:scale>
          <a:sx n="60" d="100"/>
          <a:sy n="60" d="100"/>
        </p:scale>
        <p:origin x="972" y="72"/>
      </p:cViewPr>
      <p:guideLst/>
    </p:cSldViewPr>
  </p:slideViewPr>
  <p:outlineViewPr>
    <p:cViewPr>
      <p:scale>
        <a:sx n="33" d="100"/>
        <a:sy n="33" d="100"/>
      </p:scale>
      <p:origin x="0" y="-10960"/>
    </p:cViewPr>
  </p:outlineViewPr>
  <p:notesTextViewPr>
    <p:cViewPr>
      <p:scale>
        <a:sx n="3" d="2"/>
        <a:sy n="3" d="2"/>
      </p:scale>
      <p:origin x="0" y="0"/>
    </p:cViewPr>
  </p:notesTextViewPr>
  <p:sorterViewPr>
    <p:cViewPr>
      <p:scale>
        <a:sx n="50" d="100"/>
        <a:sy n="50" d="100"/>
      </p:scale>
      <p:origin x="0" y="0"/>
    </p:cViewPr>
  </p:sorterViewPr>
  <p:notesViewPr>
    <p:cSldViewPr showGuides="1">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Active Users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showLegendKey val="0"/>
          <c:showVal val="0"/>
          <c:showCatName val="0"/>
          <c:showSerName val="0"/>
          <c:showPercent val="0"/>
          <c:showBubbleSize val="0"/>
        </c:dLbls>
        <c:marker val="1"/>
        <c:smooth val="0"/>
        <c:axId val="-2081350576"/>
        <c:axId val="-2087778640"/>
      </c:lineChart>
      <c:catAx>
        <c:axId val="-2081350576"/>
        <c:scaling>
          <c:orientation val="minMax"/>
        </c:scaling>
        <c:delete val="1"/>
        <c:axPos val="b"/>
        <c:numFmt formatCode="General" sourceLinked="1"/>
        <c:majorTickMark val="none"/>
        <c:minorTickMark val="none"/>
        <c:tickLblPos val="nextTo"/>
        <c:crossAx val="-2087778640"/>
        <c:crosses val="autoZero"/>
        <c:auto val="1"/>
        <c:lblAlgn val="ctr"/>
        <c:lblOffset val="100"/>
        <c:noMultiLvlLbl val="0"/>
      </c:catAx>
      <c:valAx>
        <c:axId val="-20877786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81350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Light" charset="0"/>
                <a:ea typeface="Segoe UI Light" charset="0"/>
                <a:cs typeface="Segoe UI Light" charset="0"/>
              </a:defRPr>
            </a:pPr>
            <a:r>
              <a:rPr lang="en-US" b="1" i="0" dirty="0">
                <a:solidFill>
                  <a:schemeClr val="tx2"/>
                </a:solidFill>
                <a:latin typeface="Segoe UI Light" charset="0"/>
                <a:ea typeface="Segoe UI Light" charset="0"/>
                <a:cs typeface="Segoe UI Light" charset="0"/>
              </a:rPr>
              <a:t>Monthly Active</a:t>
            </a:r>
            <a:r>
              <a:rPr lang="en-US" b="1" i="0" baseline="0" dirty="0">
                <a:solidFill>
                  <a:schemeClr val="tx2"/>
                </a:solidFill>
                <a:latin typeface="Segoe UI Light" charset="0"/>
                <a:ea typeface="Segoe UI Light" charset="0"/>
                <a:cs typeface="Segoe UI Light" charset="0"/>
              </a:rPr>
              <a:t> Users</a:t>
            </a:r>
            <a:endParaRPr lang="en-US" b="1" i="0" dirty="0">
              <a:solidFill>
                <a:schemeClr val="tx2"/>
              </a:solidFill>
              <a:latin typeface="Segoe UI Light" charset="0"/>
              <a:ea typeface="Segoe UI Light" charset="0"/>
              <a:cs typeface="Segoe UI Light"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Light" charset="0"/>
              <a:ea typeface="Segoe UI Light" charset="0"/>
              <a:cs typeface="Segoe UI Light" charset="0"/>
            </a:defRPr>
          </a:pPr>
          <a:endParaRPr lang="en-US"/>
        </a:p>
      </c:txPr>
    </c:title>
    <c:autoTitleDeleted val="0"/>
    <c:plotArea>
      <c:layout/>
      <c:lineChart>
        <c:grouping val="standard"/>
        <c:varyColors val="0"/>
        <c:ser>
          <c:idx val="0"/>
          <c:order val="0"/>
          <c:tx>
            <c:strRef>
              <c:f>Sheet1!$B$1</c:f>
              <c:strCache>
                <c:ptCount val="1"/>
                <c:pt idx="0">
                  <c:v>Us </c:v>
                </c:pt>
              </c:strCache>
            </c:strRef>
          </c:tx>
          <c:spPr>
            <a:ln w="28575" cap="rnd">
              <a:solidFill>
                <a:schemeClr val="tx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100</c:v>
                </c:pt>
                <c:pt idx="1">
                  <c:v>200</c:v>
                </c:pt>
                <c:pt idx="2">
                  <c:v>120</c:v>
                </c:pt>
                <c:pt idx="3">
                  <c:v>75</c:v>
                </c:pt>
              </c:numCache>
            </c:numRef>
          </c:val>
          <c:smooth val="0"/>
          <c:extLst>
            <c:ext xmlns:c16="http://schemas.microsoft.com/office/drawing/2014/chart" uri="{C3380CC4-5D6E-409C-BE32-E72D297353CC}">
              <c16:uniqueId val="{00000000-AD27-459A-8A21-183ED4DA530F}"/>
            </c:ext>
          </c:extLst>
        </c:ser>
        <c:ser>
          <c:idx val="1"/>
          <c:order val="1"/>
          <c:tx>
            <c:strRef>
              <c:f>Sheet1!$C$1</c:f>
              <c:strCache>
                <c:ptCount val="1"/>
                <c:pt idx="0">
                  <c:v>Column1</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numCache>
            </c:numRef>
          </c:val>
          <c:smooth val="0"/>
          <c:extLst>
            <c:ext xmlns:c16="http://schemas.microsoft.com/office/drawing/2014/chart" uri="{C3380CC4-5D6E-409C-BE32-E72D297353CC}">
              <c16:uniqueId val="{00000001-AD27-459A-8A21-183ED4DA530F}"/>
            </c:ext>
          </c:extLst>
        </c:ser>
        <c:ser>
          <c:idx val="2"/>
          <c:order val="2"/>
          <c:tx>
            <c:strRef>
              <c:f>Sheet1!$D$1</c:f>
              <c:strCache>
                <c:ptCount val="1"/>
                <c:pt idx="0">
                  <c:v>Column2</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smooth val="0"/>
          <c:extLst>
            <c:ext xmlns:c16="http://schemas.microsoft.com/office/drawing/2014/chart" uri="{C3380CC4-5D6E-409C-BE32-E72D297353CC}">
              <c16:uniqueId val="{00000002-AD27-459A-8A21-183ED4DA530F}"/>
            </c:ext>
          </c:extLst>
        </c:ser>
        <c:dLbls>
          <c:showLegendKey val="0"/>
          <c:showVal val="0"/>
          <c:showCatName val="0"/>
          <c:showSerName val="0"/>
          <c:showPercent val="0"/>
          <c:showBubbleSize val="0"/>
        </c:dLbls>
        <c:smooth val="0"/>
        <c:axId val="-2087347696"/>
        <c:axId val="-2087344704"/>
      </c:lineChart>
      <c:catAx>
        <c:axId val="-2087347696"/>
        <c:scaling>
          <c:orientation val="minMax"/>
        </c:scaling>
        <c:delete val="1"/>
        <c:axPos val="b"/>
        <c:numFmt formatCode="General" sourceLinked="0"/>
        <c:majorTickMark val="none"/>
        <c:minorTickMark val="none"/>
        <c:tickLblPos val="nextTo"/>
        <c:crossAx val="-2087344704"/>
        <c:crosses val="autoZero"/>
        <c:auto val="1"/>
        <c:lblAlgn val="ctr"/>
        <c:lblOffset val="100"/>
        <c:noMultiLvlLbl val="0"/>
      </c:catAx>
      <c:valAx>
        <c:axId val="-208734470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8734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Active Users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dLbls>
          <c:showLegendKey val="0"/>
          <c:showVal val="0"/>
          <c:showCatName val="0"/>
          <c:showSerName val="0"/>
          <c:showPercent val="0"/>
          <c:showBubbleSize val="0"/>
        </c:dLbls>
        <c:marker val="1"/>
        <c:smooth val="0"/>
        <c:axId val="-2087975760"/>
        <c:axId val="-2087972768"/>
      </c:lineChart>
      <c:catAx>
        <c:axId val="-2087975760"/>
        <c:scaling>
          <c:orientation val="minMax"/>
        </c:scaling>
        <c:delete val="1"/>
        <c:axPos val="b"/>
        <c:numFmt formatCode="General" sourceLinked="1"/>
        <c:majorTickMark val="none"/>
        <c:minorTickMark val="none"/>
        <c:tickLblPos val="nextTo"/>
        <c:crossAx val="-2087972768"/>
        <c:crosses val="autoZero"/>
        <c:auto val="1"/>
        <c:lblAlgn val="ctr"/>
        <c:lblOffset val="100"/>
        <c:noMultiLvlLbl val="0"/>
      </c:catAx>
      <c:valAx>
        <c:axId val="-208797276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87975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Light" charset="0"/>
                <a:ea typeface="Segoe UI Light" charset="0"/>
                <a:cs typeface="Segoe UI Light" charset="0"/>
              </a:defRPr>
            </a:pPr>
            <a:r>
              <a:rPr lang="en-US" b="1" i="0" dirty="0">
                <a:solidFill>
                  <a:schemeClr val="tx2"/>
                </a:solidFill>
                <a:latin typeface="Segoe UI Light" charset="0"/>
                <a:ea typeface="Segoe UI Light" charset="0"/>
                <a:cs typeface="Segoe UI Light" charset="0"/>
              </a:rPr>
              <a:t>Monthly</a:t>
            </a:r>
            <a:r>
              <a:rPr lang="en-US" b="1" i="0" baseline="0" dirty="0">
                <a:solidFill>
                  <a:schemeClr val="tx2"/>
                </a:solidFill>
                <a:latin typeface="Segoe UI Light" charset="0"/>
                <a:ea typeface="Segoe UI Light" charset="0"/>
                <a:cs typeface="Segoe UI Light" charset="0"/>
              </a:rPr>
              <a:t> </a:t>
            </a:r>
            <a:r>
              <a:rPr lang="en-US" b="1" i="0" dirty="0">
                <a:solidFill>
                  <a:schemeClr val="tx2"/>
                </a:solidFill>
                <a:latin typeface="Segoe UI Light" charset="0"/>
                <a:ea typeface="Segoe UI Light" charset="0"/>
                <a:cs typeface="Segoe UI Light" charset="0"/>
              </a:rPr>
              <a:t>Active</a:t>
            </a:r>
            <a:r>
              <a:rPr lang="en-US" b="1" i="0" baseline="0" dirty="0">
                <a:solidFill>
                  <a:schemeClr val="tx2"/>
                </a:solidFill>
                <a:latin typeface="Segoe UI Light" charset="0"/>
                <a:ea typeface="Segoe UI Light" charset="0"/>
                <a:cs typeface="Segoe UI Light" charset="0"/>
              </a:rPr>
              <a:t> Users</a:t>
            </a:r>
            <a:endParaRPr lang="en-US" b="1" i="0" dirty="0">
              <a:solidFill>
                <a:schemeClr val="tx2"/>
              </a:solidFill>
              <a:latin typeface="Segoe UI Light" charset="0"/>
              <a:ea typeface="Segoe UI Light" charset="0"/>
              <a:cs typeface="Segoe UI Light"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Segoe UI Light" charset="0"/>
              <a:ea typeface="Segoe UI Light" charset="0"/>
              <a:cs typeface="Segoe UI Light" charset="0"/>
            </a:defRPr>
          </a:pPr>
          <a:endParaRPr lang="en-US"/>
        </a:p>
      </c:txPr>
    </c:title>
    <c:autoTitleDeleted val="0"/>
    <c:plotArea>
      <c:layout/>
      <c:lineChart>
        <c:grouping val="standard"/>
        <c:varyColors val="0"/>
        <c:ser>
          <c:idx val="0"/>
          <c:order val="0"/>
          <c:tx>
            <c:strRef>
              <c:f>Sheet1!$B$1</c:f>
              <c:strCache>
                <c:ptCount val="1"/>
                <c:pt idx="0">
                  <c:v>Us</c:v>
                </c:pt>
              </c:strCache>
            </c:strRef>
          </c:tx>
          <c:spPr>
            <a:ln w="28575" cap="rnd">
              <a:solidFill>
                <a:schemeClr val="tx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100</c:v>
                </c:pt>
                <c:pt idx="1">
                  <c:v>200</c:v>
                </c:pt>
                <c:pt idx="2">
                  <c:v>120</c:v>
                </c:pt>
                <c:pt idx="3">
                  <c:v>75</c:v>
                </c:pt>
              </c:numCache>
            </c:numRef>
          </c:val>
          <c:smooth val="0"/>
          <c:extLst>
            <c:ext xmlns:c16="http://schemas.microsoft.com/office/drawing/2014/chart" uri="{C3380CC4-5D6E-409C-BE32-E72D297353CC}">
              <c16:uniqueId val="{00000000-C20F-4E65-97E6-7D8D34FB4047}"/>
            </c:ext>
          </c:extLst>
        </c:ser>
        <c:ser>
          <c:idx val="1"/>
          <c:order val="1"/>
          <c:tx>
            <c:strRef>
              <c:f>Sheet1!$C$1</c:f>
              <c:strCache>
                <c:ptCount val="1"/>
                <c:pt idx="0">
                  <c:v>The competition</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80</c:v>
                </c:pt>
                <c:pt idx="1">
                  <c:v>180</c:v>
                </c:pt>
                <c:pt idx="2">
                  <c:v>220</c:v>
                </c:pt>
                <c:pt idx="3">
                  <c:v>300</c:v>
                </c:pt>
              </c:numCache>
            </c:numRef>
          </c:val>
          <c:smooth val="0"/>
          <c:extLst>
            <c:ext xmlns:c16="http://schemas.microsoft.com/office/drawing/2014/chart" uri="{C3380CC4-5D6E-409C-BE32-E72D297353CC}">
              <c16:uniqueId val="{00000001-C20F-4E65-97E6-7D8D34FB4047}"/>
            </c:ext>
          </c:extLst>
        </c:ser>
        <c:dLbls>
          <c:showLegendKey val="0"/>
          <c:showVal val="0"/>
          <c:showCatName val="0"/>
          <c:showSerName val="0"/>
          <c:showPercent val="0"/>
          <c:showBubbleSize val="0"/>
        </c:dLbls>
        <c:smooth val="0"/>
        <c:axId val="-2088077568"/>
        <c:axId val="-2088074640"/>
      </c:lineChart>
      <c:catAx>
        <c:axId val="-2088077568"/>
        <c:scaling>
          <c:orientation val="minMax"/>
        </c:scaling>
        <c:delete val="1"/>
        <c:axPos val="b"/>
        <c:numFmt formatCode="General" sourceLinked="0"/>
        <c:majorTickMark val="none"/>
        <c:minorTickMark val="none"/>
        <c:tickLblPos val="nextTo"/>
        <c:crossAx val="-2088074640"/>
        <c:crosses val="autoZero"/>
        <c:auto val="1"/>
        <c:lblAlgn val="ctr"/>
        <c:lblOffset val="100"/>
        <c:noMultiLvlLbl val="0"/>
      </c:catAx>
      <c:valAx>
        <c:axId val="-208807464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8807756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Segoe UI Light" charset="0"/>
              <a:ea typeface="Segoe UI Light" charset="0"/>
              <a:cs typeface="Segoe UI Light"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11/24/2017 10:28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11/24/2017 10:28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1389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Speaker Notes:</a:t>
            </a:r>
          </a:p>
          <a:p>
            <a:pPr lvl="0">
              <a:spcBef>
                <a:spcPts val="0"/>
              </a:spcBef>
              <a:buNone/>
            </a:pPr>
            <a:r>
              <a:rPr lang="en-US" dirty="0" smtClean="0"/>
              <a:t>Explain that this is conventional approach and many of us had been doing this since early days</a:t>
            </a:r>
            <a:r>
              <a:rPr lang="en-US" baseline="0" dirty="0" smtClean="0"/>
              <a:t> of software engineering.</a:t>
            </a:r>
            <a:endParaRPr dirty="0"/>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866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282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99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3605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6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967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420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09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87822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49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17115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22020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978491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695835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1170018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675657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1328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believe it?</a:t>
            </a:r>
            <a:r>
              <a:rPr lang="en-US" baseline="0" dirty="0"/>
              <a:t> It has been 1 year since Xamarin.Forms was opened sourced! And what a year!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0931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created a full public roadmap and crafting it with your help.</a:t>
            </a:r>
          </a:p>
          <a:p>
            <a:r>
              <a:rPr lang="en-US" dirty="0"/>
              <a:t>Tons of merged PRs and tons of contributors! We lov</a:t>
            </a:r>
            <a:r>
              <a:rPr lang="en-US" baseline="0" dirty="0"/>
              <a:t>e it!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11/24/2017 10:28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35</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51769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also added a plethora of amazing new features!</a:t>
            </a:r>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11/24/2017 10:28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36</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73748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10:28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52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b="1" dirty="0" smtClean="0"/>
              <a:t>Speaker Notes:</a:t>
            </a:r>
          </a:p>
          <a:p>
            <a:pPr lvl="0"/>
            <a:r>
              <a:rPr lang="en-US" dirty="0" smtClean="0"/>
              <a:t>Talk</a:t>
            </a:r>
            <a:r>
              <a:rPr lang="en-US" baseline="0" dirty="0" smtClean="0"/>
              <a:t> for 5-10 </a:t>
            </a:r>
            <a:r>
              <a:rPr lang="en-US" baseline="0" dirty="0" err="1" smtClean="0"/>
              <a:t>mins</a:t>
            </a:r>
            <a:r>
              <a:rPr lang="en-US" baseline="0" dirty="0" smtClean="0"/>
              <a:t> as why developing mobile apps get tricky, share your experience while developing and shipping mobiles apps and what was your approach to tackle with such challenges</a:t>
            </a:r>
            <a:endParaRPr lang="en-US" dirty="0"/>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33429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started today with free 30 day trial of Xamarin</a:t>
            </a:r>
            <a:r>
              <a:rPr lang="en-US" baseline="0" dirty="0" smtClean="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38</a:t>
            </a:fld>
            <a:endParaRPr lang="en-US"/>
          </a:p>
        </p:txBody>
      </p:sp>
    </p:spTree>
    <p:extLst>
      <p:ext uri="{BB962C8B-B14F-4D97-AF65-F5344CB8AC3E}">
        <p14:creationId xmlns:p14="http://schemas.microsoft.com/office/powerpoint/2010/main" val="1586668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41</a:t>
            </a:fld>
            <a:endParaRPr lang="en-US" dirty="0"/>
          </a:p>
        </p:txBody>
      </p:sp>
    </p:spTree>
    <p:extLst>
      <p:ext uri="{BB962C8B-B14F-4D97-AF65-F5344CB8AC3E}">
        <p14:creationId xmlns:p14="http://schemas.microsoft.com/office/powerpoint/2010/main" val="2007256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industry</a:t>
            </a:r>
            <a:r>
              <a:rPr lang="en-US" baseline="0" dirty="0" smtClean="0"/>
              <a:t> </a:t>
            </a:r>
            <a:r>
              <a:rPr lang="en-US" dirty="0" smtClean="0"/>
              <a:t>terms </a:t>
            </a:r>
            <a:r>
              <a:rPr lang="en-US" baseline="0" dirty="0" smtClean="0"/>
              <a:t>for cloud services</a:t>
            </a:r>
            <a:endParaRPr lang="en-US" dirty="0" smtClean="0"/>
          </a:p>
          <a:p>
            <a:pPr marL="0" indent="0">
              <a:buFont typeface="Arial" pitchFamily="34" charset="0"/>
              <a:buNone/>
            </a:pPr>
            <a:endParaRPr lang="en-US" b="1" dirty="0" smtClean="0"/>
          </a:p>
          <a:p>
            <a:r>
              <a:rPr lang="en-US" b="1" dirty="0" smtClean="0"/>
              <a:t>Speaker</a:t>
            </a:r>
            <a:r>
              <a:rPr lang="en-US" b="1" baseline="0" dirty="0" smtClean="0"/>
              <a:t> Notes:</a:t>
            </a:r>
            <a:endParaRPr lang="en-US" dirty="0" smtClean="0"/>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171450" indent="-171450">
              <a:buFont typeface="Arial" pitchFamily="34" charset="0"/>
              <a:buChar char="•"/>
            </a:pPr>
            <a:endParaRPr lang="en-US" b="0" baseline="0"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362257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Slide Objectives:</a:t>
            </a:r>
          </a:p>
          <a:p>
            <a:pPr marL="175222" indent="-175222">
              <a:buFont typeface="Arial" pitchFamily="34" charset="0"/>
              <a:buChar char="•"/>
            </a:pPr>
            <a:r>
              <a:rPr lang="en-US" b="0" dirty="0" smtClean="0"/>
              <a:t>Explain</a:t>
            </a:r>
            <a:r>
              <a:rPr lang="en-US" b="0" baseline="0" dirty="0" smtClean="0"/>
              <a:t> the differences and relationship between </a:t>
            </a:r>
            <a:r>
              <a:rPr lang="en-US" b="0" baseline="0" dirty="0" err="1" smtClean="0"/>
              <a:t>IaaS</a:t>
            </a:r>
            <a:r>
              <a:rPr lang="en-US" b="0" baseline="0" dirty="0" smtClean="0"/>
              <a:t>, </a:t>
            </a:r>
            <a:r>
              <a:rPr lang="en-US" b="0" baseline="0" dirty="0" err="1" smtClean="0"/>
              <a:t>PaaS</a:t>
            </a:r>
            <a:r>
              <a:rPr lang="en-US" b="0" baseline="0" dirty="0" smtClean="0"/>
              <a:t>, and </a:t>
            </a:r>
            <a:r>
              <a:rPr lang="en-US" b="0" baseline="0" dirty="0" err="1" smtClean="0"/>
              <a:t>SaaS</a:t>
            </a:r>
            <a:r>
              <a:rPr lang="en-US" b="0" baseline="0" dirty="0" smtClean="0"/>
              <a:t> in more detail.</a:t>
            </a:r>
            <a:endParaRPr lang="en-US" b="0" dirty="0" smtClean="0"/>
          </a:p>
          <a:p>
            <a:endParaRPr lang="en-US" b="1" dirty="0" smtClean="0"/>
          </a:p>
          <a:p>
            <a:r>
              <a:rPr lang="en-US" b="1" dirty="0" smtClean="0"/>
              <a:t>Speaking Points:</a:t>
            </a:r>
          </a:p>
          <a:p>
            <a:pPr marL="175222" indent="-175222">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5222" indent="-175222">
              <a:buFont typeface="Arial" pitchFamily="34" charset="0"/>
              <a:buChar char="•"/>
            </a:pPr>
            <a:r>
              <a:rPr lang="en-US" baseline="0" dirty="0" smtClean="0"/>
              <a:t>Packaged Software</a:t>
            </a:r>
          </a:p>
          <a:p>
            <a:pPr marL="392889" lvl="1" indent="-175222"/>
            <a:r>
              <a:rPr lang="en-US" baseline="0" dirty="0" smtClean="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smtClean="0"/>
              <a:t>IaaS</a:t>
            </a:r>
            <a:endParaRPr lang="en-US" baseline="0" dirty="0" smtClean="0"/>
          </a:p>
          <a:p>
            <a:pPr marL="392889" lvl="1" indent="-175222"/>
            <a:r>
              <a:rPr lang="en-US" baseline="0" dirty="0" smtClean="0"/>
              <a:t>With Infrastructure as a Service, the lower levels of the stack are managed by a vendor.  Some of these components can be provided by traditional </a:t>
            </a:r>
            <a:r>
              <a:rPr lang="en-US" baseline="0" dirty="0" err="1" smtClean="0"/>
              <a:t>hosters</a:t>
            </a:r>
            <a:r>
              <a:rPr lang="en-US" baseline="0" dirty="0" smtClean="0"/>
              <a:t> – in fact most of them have moved to having a virtualized offering.  </a:t>
            </a:r>
          </a:p>
          <a:p>
            <a:pPr marL="392889" lvl="1" indent="-175222"/>
            <a:r>
              <a:rPr lang="en-US" baseline="0" dirty="0" smtClean="0"/>
              <a:t>Very few actually provide an OS</a:t>
            </a:r>
          </a:p>
          <a:p>
            <a:pPr marL="392889" lvl="1" indent="-175222"/>
            <a:r>
              <a:rPr lang="en-US" baseline="0" dirty="0" smtClean="0"/>
              <a:t>The customer is still responsible for managing the OS through the Applications.  </a:t>
            </a:r>
          </a:p>
          <a:p>
            <a:pPr marL="392889" lvl="1" indent="-175222" defTabSz="934479">
              <a:spcAft>
                <a:spcPts val="341"/>
              </a:spcAft>
              <a:defRPr/>
            </a:pPr>
            <a:r>
              <a:rPr lang="en-US" baseline="0" dirty="0" smtClean="0"/>
              <a:t>For the developer, an obvious benefit with </a:t>
            </a:r>
            <a:r>
              <a:rPr lang="en-US" baseline="0" dirty="0" err="1" smtClean="0"/>
              <a:t>IaaS</a:t>
            </a:r>
            <a:r>
              <a:rPr lang="en-US" baseline="0" dirty="0" smtClean="0"/>
              <a:t> is that it frees the developer from many concerns when provisioning physical or virtual machines. </a:t>
            </a:r>
          </a:p>
          <a:p>
            <a:pPr marL="392889" lvl="1" indent="-175222" defTabSz="934479">
              <a:spcAft>
                <a:spcPts val="341"/>
              </a:spcAft>
              <a:defRPr/>
            </a:pPr>
            <a:r>
              <a:rPr lang="en-US" baseline="0" dirty="0" smtClean="0"/>
              <a:t>This was one of the earliest and primary use cases for Amazon Web Services Elastic Cloud Compute (</a:t>
            </a:r>
            <a:r>
              <a:rPr lang="en-US" baseline="0" dirty="0" err="1" smtClean="0"/>
              <a:t>EC2</a:t>
            </a:r>
            <a:r>
              <a:rPr lang="en-US" baseline="0" dirty="0" smtClean="0"/>
              <a:t>). </a:t>
            </a:r>
          </a:p>
          <a:p>
            <a:pPr marL="392889" lvl="1" indent="-175222" defTabSz="934479">
              <a:spcAft>
                <a:spcPts val="341"/>
              </a:spcAft>
              <a:defRPr/>
            </a:pPr>
            <a:r>
              <a:rPr lang="en-US" baseline="0" dirty="0" smtClean="0"/>
              <a:t>Developers were able to readily provision virtual machines (</a:t>
            </a:r>
            <a:r>
              <a:rPr lang="en-US" baseline="0" dirty="0" err="1" smtClean="0"/>
              <a:t>AMIs</a:t>
            </a:r>
            <a:r>
              <a:rPr lang="en-US" baseline="0" dirty="0" smtClean="0"/>
              <a:t>) on </a:t>
            </a:r>
            <a:r>
              <a:rPr lang="en-US" baseline="0" dirty="0" err="1" smtClean="0"/>
              <a:t>EC2</a:t>
            </a:r>
            <a:r>
              <a:rPr lang="en-US" baseline="0" dirty="0" smtClean="0"/>
              <a:t>, develop and test solutions and, often, run the results ‘in production’. </a:t>
            </a:r>
          </a:p>
          <a:p>
            <a:pPr marL="392889" lvl="1" indent="-175222" defTabSz="934479">
              <a:spcAft>
                <a:spcPts val="341"/>
              </a:spcAft>
              <a:defRPr/>
            </a:pPr>
            <a:r>
              <a:rPr lang="en-US" baseline="0" dirty="0" smtClean="0"/>
              <a:t>The only requirement was a credit card to pay for the services.</a:t>
            </a:r>
          </a:p>
          <a:p>
            <a:pPr marL="175222" indent="-175222">
              <a:buFont typeface="Arial" pitchFamily="34" charset="0"/>
              <a:buChar char="•"/>
            </a:pPr>
            <a:r>
              <a:rPr lang="en-US" baseline="0" dirty="0" err="1" smtClean="0"/>
              <a:t>PaaS</a:t>
            </a:r>
            <a:endParaRPr lang="en-US" baseline="0" dirty="0" smtClean="0"/>
          </a:p>
          <a:p>
            <a:pPr marL="392889" lvl="1" indent="-175222"/>
            <a:r>
              <a:rPr lang="en-US" baseline="0" dirty="0" smtClean="0"/>
              <a:t>With Platform as a Service, everything from the network connectivity through the runtime is provided and managed by the platform vendor.  </a:t>
            </a:r>
          </a:p>
          <a:p>
            <a:pPr marL="392889" lvl="1" indent="-175222"/>
            <a:r>
              <a:rPr lang="en-US" baseline="0" dirty="0" smtClean="0"/>
              <a:t>The Windows Azure best fits in this category today.  </a:t>
            </a:r>
          </a:p>
          <a:p>
            <a:pPr marL="392889" lvl="1" indent="-175222"/>
            <a:r>
              <a:rPr lang="en-US" baseline="0" dirty="0" smtClean="0"/>
              <a:t>In fact because we don’t provide access to the underlying virtualization or operating system today, we’re often referred to as not providing </a:t>
            </a:r>
            <a:r>
              <a:rPr lang="en-US" baseline="0" dirty="0" err="1" smtClean="0"/>
              <a:t>IaaS</a:t>
            </a:r>
            <a:r>
              <a:rPr lang="en-US" baseline="0" dirty="0" smtClean="0"/>
              <a:t>.</a:t>
            </a:r>
          </a:p>
          <a:p>
            <a:pPr marL="392889" lvl="1" indent="-175222"/>
            <a:r>
              <a:rPr lang="en-US" dirty="0" err="1" smtClean="0"/>
              <a:t>PaaS</a:t>
            </a:r>
            <a:r>
              <a:rPr lang="en-US" dirty="0" smtClean="0"/>
              <a:t> offerings</a:t>
            </a:r>
            <a:r>
              <a:rPr lang="en-US" baseline="0" dirty="0" smtClean="0"/>
              <a:t> further reduce the developer burden by additionally supporting the platform runtime and related application services. </a:t>
            </a:r>
          </a:p>
          <a:p>
            <a:pPr marL="392889" lvl="1" indent="-175222"/>
            <a:r>
              <a:rPr lang="en-US" baseline="0" dirty="0" smtClean="0"/>
              <a:t>With </a:t>
            </a:r>
            <a:r>
              <a:rPr lang="en-US" baseline="0" dirty="0" err="1" smtClean="0"/>
              <a:t>PaaS</a:t>
            </a:r>
            <a:r>
              <a:rPr lang="en-US" baseline="0" dirty="0" smtClean="0"/>
              <a:t>, the developer can, almost immediately, begin creating the business logic for an application. </a:t>
            </a:r>
          </a:p>
          <a:p>
            <a:pPr marL="392889" lvl="1" indent="-175222"/>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5222" indent="-175222">
              <a:buFont typeface="Arial" pitchFamily="34" charset="0"/>
              <a:buChar char="•"/>
            </a:pPr>
            <a:r>
              <a:rPr lang="en-US" baseline="0" dirty="0" err="1" smtClean="0"/>
              <a:t>SaaS</a:t>
            </a:r>
            <a:endParaRPr lang="en-US" baseline="0" dirty="0" smtClean="0"/>
          </a:p>
          <a:p>
            <a:pPr marL="392889" lvl="1" indent="-175222"/>
            <a:r>
              <a:rPr lang="en-US" dirty="0" smtClean="0"/>
              <a:t>Finally, with </a:t>
            </a:r>
            <a:r>
              <a:rPr lang="en-US" dirty="0" err="1" smtClean="0"/>
              <a:t>SaaS</a:t>
            </a:r>
            <a:r>
              <a:rPr lang="en-US" dirty="0" smtClean="0"/>
              <a:t>,</a:t>
            </a:r>
            <a:r>
              <a:rPr lang="en-US" baseline="0" dirty="0" smtClean="0"/>
              <a:t> a vendor provides the application and abstracts you from all of the underlying components.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a:p>
        </p:txBody>
      </p:sp>
    </p:spTree>
    <p:extLst>
      <p:ext uri="{BB962C8B-B14F-4D97-AF65-F5344CB8AC3E}">
        <p14:creationId xmlns:p14="http://schemas.microsoft.com/office/powerpoint/2010/main" val="1331378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a:p>
        </p:txBody>
      </p:sp>
    </p:spTree>
    <p:extLst>
      <p:ext uri="{BB962C8B-B14F-4D97-AF65-F5344CB8AC3E}">
        <p14:creationId xmlns:p14="http://schemas.microsoft.com/office/powerpoint/2010/main" val="1998114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46</a:t>
            </a:fld>
            <a:endParaRPr lang="en-US"/>
          </a:p>
        </p:txBody>
      </p:sp>
    </p:spTree>
    <p:extLst>
      <p:ext uri="{BB962C8B-B14F-4D97-AF65-F5344CB8AC3E}">
        <p14:creationId xmlns:p14="http://schemas.microsoft.com/office/powerpoint/2010/main" val="532245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77027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48</a:t>
            </a:fld>
            <a:endParaRPr lang="en-US"/>
          </a:p>
        </p:txBody>
      </p:sp>
    </p:spTree>
    <p:extLst>
      <p:ext uri="{BB962C8B-B14F-4D97-AF65-F5344CB8AC3E}">
        <p14:creationId xmlns:p14="http://schemas.microsoft.com/office/powerpoint/2010/main" val="487031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49</a:t>
            </a:fld>
            <a:endParaRPr lang="en-US">
              <a:solidFill>
                <a:prstClr val="black"/>
              </a:solidFill>
              <a:latin typeface="Calibri"/>
            </a:endParaRPr>
          </a:p>
        </p:txBody>
      </p:sp>
    </p:spTree>
    <p:extLst>
      <p:ext uri="{BB962C8B-B14F-4D97-AF65-F5344CB8AC3E}">
        <p14:creationId xmlns:p14="http://schemas.microsoft.com/office/powerpoint/2010/main" val="1081805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4127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Emphasize</a:t>
            </a:r>
            <a:r>
              <a:rPr lang="en-US" baseline="0" dirty="0" smtClean="0"/>
              <a:t> on the fact that Cross platform development strategies is same as Hybrid approach </a:t>
            </a:r>
            <a:endParaRPr lang="en-US" dirty="0"/>
          </a:p>
        </p:txBody>
      </p:sp>
      <p:sp>
        <p:nvSpPr>
          <p:cNvPr id="4" name="Header Placeholder 3"/>
          <p:cNvSpPr>
            <a:spLocks noGrp="1"/>
          </p:cNvSpPr>
          <p:nvPr>
            <p:ph type="hdr" sz="quarter" idx="10"/>
          </p:nvPr>
        </p:nvSpPr>
        <p:spPr/>
        <p:txBody>
          <a:bodyPr/>
          <a:lstStyle/>
          <a:p>
            <a:r>
              <a:rPr lang="en-US" smtClean="0"/>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31731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171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55290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07576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88551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46407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01" lvl="1" indent="-457101">
              <a:buFont typeface="+mj-lt"/>
              <a:buAutoNum type="arabicPeriod" startAt="5"/>
            </a:pPr>
            <a:r>
              <a:rPr lang="en-US" sz="1800" dirty="0"/>
              <a:t>Backend deletes expired handles when PNS rejects them</a:t>
            </a:r>
          </a:p>
          <a:p>
            <a:pPr marL="457101" lvl="1" indent="-457101">
              <a:buFont typeface="+mj-lt"/>
              <a:buAutoNum type="arabicPeriod" startAt="5"/>
            </a:pPr>
            <a:r>
              <a:rPr lang="en-US" sz="1800" dirty="0"/>
              <a:t>Maintain mapping between logical users/groups and device handles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9102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880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688">
              <a:lnSpc>
                <a:spcPct val="100000"/>
              </a:lnSpc>
              <a:spcBef>
                <a:spcPts val="0"/>
              </a:spcBef>
              <a:buClrTx/>
              <a:buSzTx/>
            </a:pPr>
            <a:endParaRPr lang="en-US" sz="900" kern="0" spc="20" dirty="0">
              <a:solidFill>
                <a:srgbClr val="FFFFFF"/>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8387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11/24/2017 10:28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671558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11/24/2017 10:28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287615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Notes:</a:t>
            </a:r>
            <a:endParaRPr lang="en-US" b="1" dirty="0" smtClean="0"/>
          </a:p>
          <a:p>
            <a:r>
              <a:rPr lang="en-US" dirty="0" smtClean="0"/>
              <a:t>In</a:t>
            </a:r>
            <a:r>
              <a:rPr lang="en-US" baseline="0" dirty="0" smtClean="0"/>
              <a:t> continuation of what you talked in previous slide, Cross platform development approach is not same as Hybrid</a:t>
            </a:r>
            <a:endParaRPr lang="en-US" dirty="0"/>
          </a:p>
        </p:txBody>
      </p:sp>
      <p:sp>
        <p:nvSpPr>
          <p:cNvPr id="4" name="Header Placeholder 3"/>
          <p:cNvSpPr>
            <a:spLocks noGrp="1"/>
          </p:cNvSpPr>
          <p:nvPr>
            <p:ph type="hdr" sz="quarter" idx="10"/>
          </p:nvPr>
        </p:nvSpPr>
        <p:spPr/>
        <p:txBody>
          <a:bodyPr/>
          <a:lstStyle/>
          <a:p>
            <a:r>
              <a:rPr lang="en-US" smtClean="0"/>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5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6230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70117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6352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94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513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6109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97273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17E3ADE-F77E-D840-8786-3A1F7C089F7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4351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DA1434-C4DF-412E-99C1-D8F9CD6FA8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213177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9DA1434-C4DF-412E-99C1-D8F9CD6FA8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623030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This slide is optional, however talk as why overall experience</a:t>
            </a:r>
            <a:r>
              <a:rPr lang="en-US" baseline="0" dirty="0" smtClean="0"/>
              <a:t> counts and ways to achieve 5 star experience for your customers.</a:t>
            </a:r>
            <a:endParaRPr lang="en-US" dirty="0"/>
          </a:p>
        </p:txBody>
      </p:sp>
      <p:sp>
        <p:nvSpPr>
          <p:cNvPr id="4" name="Header Placeholder 3"/>
          <p:cNvSpPr>
            <a:spLocks noGrp="1"/>
          </p:cNvSpPr>
          <p:nvPr>
            <p:ph type="hdr" sz="quarter" idx="10"/>
          </p:nvPr>
        </p:nvSpPr>
        <p:spPr/>
        <p:txBody>
          <a:bodyPr/>
          <a:lstStyle/>
          <a:p>
            <a:r>
              <a:rPr lang="en-US" smtClean="0"/>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11/24/2017 10:28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037743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01F532-CE1F-4274-A85B-67C72B97B9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049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6943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99923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180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0502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11/24/2017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2730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11/24/2017 10:28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191212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Speaker Notes:</a:t>
            </a:r>
          </a:p>
          <a:p>
            <a:pPr lvl="0">
              <a:spcBef>
                <a:spcPts val="0"/>
              </a:spcBef>
              <a:buNone/>
            </a:pPr>
            <a:r>
              <a:rPr lang="en-US" dirty="0" smtClean="0"/>
              <a:t>Do a quick survey with audience </a:t>
            </a:r>
            <a:r>
              <a:rPr lang="en-US" baseline="0" dirty="0" smtClean="0"/>
              <a:t>to understand and explain diversity with mobile platforms and also talk the development approach for each platform and why it is a challenge to deliver 5 start mobile apps for all these platforms. [Note: the onscreen pictures indicate only mobile as form factor but we have more form factors to consider such as Tablet, Smart Watch, Smart TV etc. however that is conditional as per project requirements].</a:t>
            </a:r>
            <a:endParaRPr dirty="0"/>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454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Speaker</a:t>
            </a:r>
            <a:r>
              <a:rPr lang="en-US" b="1" baseline="0" dirty="0" smtClean="0"/>
              <a:t> Notes:</a:t>
            </a:r>
            <a:endParaRPr lang="en-US" b="1" dirty="0" smtClean="0"/>
          </a:p>
          <a:p>
            <a:pPr lvl="0">
              <a:spcBef>
                <a:spcPts val="0"/>
              </a:spcBef>
              <a:buNone/>
            </a:pPr>
            <a:r>
              <a:rPr lang="en-US" dirty="0" smtClean="0"/>
              <a:t>Explain</a:t>
            </a:r>
            <a:r>
              <a:rPr lang="en-US" baseline="0" dirty="0" smtClean="0"/>
              <a:t> reasons why cross-platform approach makes more sense in today’s diversity with mobile platforms.</a:t>
            </a:r>
            <a:endParaRPr dirty="0"/>
          </a:p>
        </p:txBody>
      </p:sp>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1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1" dirty="0" smtClean="0"/>
              <a:t>Speaker</a:t>
            </a:r>
            <a:r>
              <a:rPr lang="en-US" b="1" baseline="0" dirty="0" smtClean="0"/>
              <a:t> Notes:</a:t>
            </a:r>
            <a:endParaRPr lang="en-US" b="1" dirty="0" smtClean="0"/>
          </a:p>
          <a:p>
            <a:pPr lvl="0">
              <a:spcBef>
                <a:spcPts val="0"/>
              </a:spcBef>
              <a:buNone/>
            </a:pPr>
            <a:r>
              <a:rPr lang="en-US" dirty="0" smtClean="0"/>
              <a:t>This slide summarizes conventional</a:t>
            </a:r>
            <a:r>
              <a:rPr lang="en-US" baseline="0" dirty="0" smtClean="0"/>
              <a:t> approach available with all, explain that the larger side of the triangle is the key part to consider while reviewing the image.</a:t>
            </a:r>
          </a:p>
          <a:p>
            <a:pPr lvl="0">
              <a:spcBef>
                <a:spcPts val="0"/>
              </a:spcBef>
              <a:buNone/>
            </a:pPr>
            <a:endParaRPr lang="en-US" baseline="0" dirty="0" smtClean="0"/>
          </a:p>
          <a:p>
            <a:pPr marL="171450" lvl="0" indent="-171450">
              <a:spcBef>
                <a:spcPts val="0"/>
              </a:spcBef>
              <a:buFont typeface="Arial" charset="0"/>
              <a:buChar char="•"/>
            </a:pPr>
            <a:r>
              <a:rPr lang="en-US" baseline="0" dirty="0" smtClean="0"/>
              <a:t>1</a:t>
            </a:r>
            <a:r>
              <a:rPr lang="en-US" baseline="30000" dirty="0" smtClean="0"/>
              <a:t>st</a:t>
            </a:r>
            <a:r>
              <a:rPr lang="en-US" baseline="0" dirty="0" smtClean="0"/>
              <a:t> shape in top indicates compatibility with </a:t>
            </a:r>
            <a:r>
              <a:rPr lang="en-US" b="1" baseline="0" dirty="0" smtClean="0"/>
              <a:t>Platform and Device specific features </a:t>
            </a:r>
            <a:r>
              <a:rPr lang="en-US" baseline="0" dirty="0" smtClean="0"/>
              <a:t>is best with </a:t>
            </a:r>
            <a:r>
              <a:rPr lang="en-US" baseline="0" dirty="0" err="1" smtClean="0"/>
              <a:t>NativeApp</a:t>
            </a:r>
            <a:r>
              <a:rPr lang="en-US" baseline="0" dirty="0" smtClean="0"/>
              <a:t> and supported least with </a:t>
            </a:r>
            <a:r>
              <a:rPr lang="en-US" baseline="0" dirty="0" err="1" smtClean="0"/>
              <a:t>WebApp</a:t>
            </a:r>
            <a:endParaRPr lang="en-US" baseline="0" dirty="0" smtClean="0"/>
          </a:p>
          <a:p>
            <a:pPr marL="171450" lvl="0" indent="-171450">
              <a:spcBef>
                <a:spcPts val="0"/>
              </a:spcBef>
              <a:buFont typeface="Arial" charset="0"/>
              <a:buChar char="•"/>
            </a:pPr>
            <a:r>
              <a:rPr lang="en-US" baseline="0" dirty="0" smtClean="0"/>
              <a:t>2</a:t>
            </a:r>
            <a:r>
              <a:rPr lang="en-US" baseline="30000" dirty="0" smtClean="0"/>
              <a:t>nd</a:t>
            </a:r>
            <a:r>
              <a:rPr lang="en-US" baseline="0" dirty="0" smtClean="0"/>
              <a:t> shape from top indicates </a:t>
            </a:r>
            <a:r>
              <a:rPr lang="en-US" b="1" baseline="0" dirty="0" smtClean="0"/>
              <a:t>Portability across multiple platforms </a:t>
            </a:r>
            <a:r>
              <a:rPr lang="en-US" baseline="0" dirty="0" smtClean="0"/>
              <a:t>is better if you use a </a:t>
            </a:r>
            <a:r>
              <a:rPr lang="en-US" baseline="0" dirty="0" err="1" smtClean="0"/>
              <a:t>WebApp</a:t>
            </a:r>
            <a:r>
              <a:rPr lang="en-US" baseline="0" dirty="0" smtClean="0"/>
              <a:t> approach however re-</a:t>
            </a:r>
            <a:r>
              <a:rPr lang="en-US" baseline="0" dirty="0" err="1" smtClean="0"/>
              <a:t>useability</a:t>
            </a:r>
            <a:r>
              <a:rPr lang="en-US" baseline="0" dirty="0" smtClean="0"/>
              <a:t> or portability with Native approach is not possible or with limited options.</a:t>
            </a:r>
          </a:p>
          <a:p>
            <a:pPr marL="171450" lvl="0" indent="-171450">
              <a:spcBef>
                <a:spcPts val="0"/>
              </a:spcBef>
              <a:buFont typeface="Arial" charset="0"/>
              <a:buChar char="•"/>
            </a:pPr>
            <a:r>
              <a:rPr lang="en-US" baseline="0" dirty="0" smtClean="0"/>
              <a:t>3</a:t>
            </a:r>
            <a:r>
              <a:rPr lang="en-US" baseline="30000" dirty="0" smtClean="0"/>
              <a:t>rd</a:t>
            </a:r>
            <a:r>
              <a:rPr lang="en-US" baseline="0" dirty="0" smtClean="0"/>
              <a:t> shape from top indicates </a:t>
            </a:r>
            <a:r>
              <a:rPr lang="en-US" b="1" baseline="0" dirty="0" smtClean="0"/>
              <a:t>Performance and Experience</a:t>
            </a:r>
            <a:r>
              <a:rPr lang="en-US" baseline="0" dirty="0" smtClean="0"/>
              <a:t> is better with Native apps and least with </a:t>
            </a:r>
            <a:r>
              <a:rPr lang="en-US" baseline="0" dirty="0" err="1" smtClean="0"/>
              <a:t>WebApps</a:t>
            </a:r>
            <a:r>
              <a:rPr lang="en-US" baseline="0" dirty="0" smtClean="0"/>
              <a:t>.</a:t>
            </a:r>
          </a:p>
          <a:p>
            <a:pPr marL="171450" lvl="0" indent="-171450">
              <a:spcBef>
                <a:spcPts val="0"/>
              </a:spcBef>
              <a:buFont typeface="Arial" charset="0"/>
              <a:buChar char="•"/>
            </a:pPr>
            <a:r>
              <a:rPr lang="en-US" baseline="0" dirty="0" smtClean="0"/>
              <a:t>4</a:t>
            </a:r>
            <a:r>
              <a:rPr lang="en-US" baseline="30000" dirty="0" smtClean="0"/>
              <a:t>th</a:t>
            </a:r>
            <a:r>
              <a:rPr lang="en-US" baseline="0" dirty="0" smtClean="0"/>
              <a:t> shape in bottom indicates that </a:t>
            </a:r>
            <a:r>
              <a:rPr lang="en-US" b="1" baseline="0" dirty="0" smtClean="0"/>
              <a:t>Time to Update </a:t>
            </a:r>
            <a:r>
              <a:rPr lang="en-US" baseline="0" dirty="0" smtClean="0"/>
              <a:t>is least if you want to update </a:t>
            </a:r>
            <a:r>
              <a:rPr lang="en-US" baseline="0" dirty="0" err="1" smtClean="0"/>
              <a:t>WebApp</a:t>
            </a:r>
            <a:r>
              <a:rPr lang="en-US" baseline="0" dirty="0" smtClean="0"/>
              <a:t> and the change reflects immediately across all platforms however updating the app per platform using </a:t>
            </a:r>
            <a:r>
              <a:rPr lang="en-US" baseline="0" dirty="0" err="1" smtClean="0"/>
              <a:t>NativeApp</a:t>
            </a:r>
            <a:r>
              <a:rPr lang="en-US" baseline="0" dirty="0" smtClean="0"/>
              <a:t> takes considerable time and efforts.</a:t>
            </a:r>
            <a:endParaRPr dirty="0"/>
          </a:p>
        </p:txBody>
      </p:sp>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84206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emf"/><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68039" y="1212854"/>
            <a:ext cx="11887200" cy="2024465"/>
          </a:xfrm>
        </p:spPr>
        <p:txBody>
          <a:bodyPr>
            <a:spAutoFit/>
          </a:bodyPr>
          <a:lstStyle>
            <a:lvl1pPr>
              <a:defRPr>
                <a:gradFill>
                  <a:gsLst>
                    <a:gs pos="20800">
                      <a:schemeClr val="accent2"/>
                    </a:gs>
                    <a:gs pos="44000">
                      <a:schemeClr val="accent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168038" y="241984"/>
            <a:ext cx="11889564" cy="917575"/>
          </a:xfrm>
        </p:spPr>
        <p:txBody>
          <a:bodyPr/>
          <a:lstStyle/>
          <a:p>
            <a:r>
              <a:rPr lang="en-US"/>
              <a:t>Click to edit Master title style</a:t>
            </a:r>
          </a:p>
        </p:txBody>
      </p:sp>
    </p:spTree>
    <p:extLst>
      <p:ext uri="{BB962C8B-B14F-4D97-AF65-F5344CB8AC3E}">
        <p14:creationId xmlns:p14="http://schemas.microsoft.com/office/powerpoint/2010/main" val="7269889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5403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850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984664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424925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312588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chemeClr val="bg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46062"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a:p>
            <a:pPr lvl="0"/>
            <a:r>
              <a:rPr lang="en-US"/>
              <a:t>Title</a:t>
            </a:r>
          </a:p>
        </p:txBody>
      </p:sp>
      <p:sp>
        <p:nvSpPr>
          <p:cNvPr id="17" name="Text Placeholder 4"/>
          <p:cNvSpPr>
            <a:spLocks noGrp="1"/>
          </p:cNvSpPr>
          <p:nvPr>
            <p:ph type="body" sz="quarter" idx="14" hasCustomPrompt="1"/>
          </p:nvPr>
        </p:nvSpPr>
        <p:spPr>
          <a:xfrm>
            <a:off x="207963"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Presentation Name</a:t>
            </a:r>
          </a:p>
        </p:txBody>
      </p:sp>
    </p:spTree>
    <p:extLst>
      <p:ext uri="{BB962C8B-B14F-4D97-AF65-F5344CB8AC3E}">
        <p14:creationId xmlns:p14="http://schemas.microsoft.com/office/powerpoint/2010/main" val="4068491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a:t>Section Title</a:t>
            </a:r>
          </a:p>
        </p:txBody>
      </p:sp>
    </p:spTree>
    <p:extLst>
      <p:ext uri="{BB962C8B-B14F-4D97-AF65-F5344CB8AC3E}">
        <p14:creationId xmlns:p14="http://schemas.microsoft.com/office/powerpoint/2010/main" val="3820090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0426097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4490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262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8022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9032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200"/>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51068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295277"/>
            <a:ext cx="5486401" cy="152368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13861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a:gradFill>
                <a:gsLst>
                  <a:gs pos="0">
                    <a:srgbClr val="FFFFFF"/>
                  </a:gs>
                  <a:gs pos="100000">
                    <a:srgbClr val="FFFFFF"/>
                  </a:gs>
                </a:gsLst>
                <a:lin ang="5400000" scaled="0"/>
              </a:gradFill>
            </a:endParaRPr>
          </a:p>
        </p:txBody>
      </p:sp>
      <p:sp>
        <p:nvSpPr>
          <p:cNvPr id="6" name="Title 1"/>
          <p:cNvSpPr>
            <a:spLocks noGrp="1"/>
          </p:cNvSpPr>
          <p:nvPr>
            <p:ph type="title"/>
          </p:nvPr>
        </p:nvSpPr>
        <p:spPr>
          <a:xfrm>
            <a:off x="274641" y="844540"/>
            <a:ext cx="5486401" cy="1523681"/>
          </a:xfrm>
        </p:spPr>
        <p:txBody>
          <a:bodyPr/>
          <a:lstStyle>
            <a:lvl1pPr>
              <a:defRPr sz="4200">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74643" y="2368222"/>
            <a:ext cx="5486399" cy="2648601"/>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2"/>
          </p:nvPr>
        </p:nvSpPr>
        <p:spPr>
          <a:xfrm>
            <a:off x="274641" y="326889"/>
            <a:ext cx="5486401" cy="517652"/>
          </a:xfrm>
        </p:spPr>
        <p:txBody>
          <a:bodyPr/>
          <a:lstStyle>
            <a:lvl1pPr>
              <a:defRPr sz="2400">
                <a:solidFill>
                  <a:schemeClr val="accent4"/>
                </a:soli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4272203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1510766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solidFill>
                  <a:schemeClr val="tx1"/>
                </a:soli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solidFill>
                  <a:schemeClr val="tx1"/>
                </a:soli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9918368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4910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1139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losing Logo Slide (3)">
    <p:bg>
      <p:bgPr>
        <a:solidFill>
          <a:srgbClr val="5C2D9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12436475" cy="6994525"/>
          </a:xfrm>
          <a:prstGeom prst="rect">
            <a:avLst/>
          </a:prstGeom>
          <a:solidFill>
            <a:srgbClr val="0070C0"/>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kern="0" spc="-5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FFFFFF"/>
                </a:solidFill>
                <a:cs typeface="Segoe UI" pitchFamily="34" charset="0"/>
              </a:rPr>
              <a:t>© 2015 Microsoft Corporation. All rights reserved. </a:t>
            </a:r>
          </a:p>
        </p:txBody>
      </p:sp>
    </p:spTree>
    <p:extLst>
      <p:ext uri="{BB962C8B-B14F-4D97-AF65-F5344CB8AC3E}">
        <p14:creationId xmlns:p14="http://schemas.microsoft.com/office/powerpoint/2010/main" val="18078576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84533005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840347" y="295278"/>
            <a:ext cx="11321491" cy="517065"/>
          </a:xfrm>
          <a:prstGeom prst="rect">
            <a:avLst/>
          </a:prstGeom>
        </p:spPr>
        <p:txBody>
          <a:bodyPr/>
          <a:lstStyle>
            <a:lvl1pPr marL="0" indent="0">
              <a:buClr>
                <a:schemeClr val="tx1"/>
              </a:buClr>
              <a:buSzPct val="90000"/>
              <a:buFont typeface="Arial" pitchFamily="34" charset="0"/>
              <a:buNone/>
              <a:defRPr sz="2400">
                <a:solidFill>
                  <a:schemeClr val="tx2"/>
                </a:solidFill>
                <a:latin typeface="Consolas" charset="0"/>
                <a:ea typeface="Consolas" charset="0"/>
                <a:cs typeface="Consolas" charset="0"/>
              </a:defRPr>
            </a:lvl1pPr>
            <a:lvl2pPr marL="290192" indent="0">
              <a:buClr>
                <a:schemeClr val="tx1"/>
              </a:buClr>
              <a:buSzPct val="90000"/>
              <a:buFont typeface="Arial" pitchFamily="34" charset="0"/>
              <a:buNone/>
              <a:defRPr sz="2800">
                <a:gradFill>
                  <a:gsLst>
                    <a:gs pos="1250">
                      <a:schemeClr val="tx1"/>
                    </a:gs>
                    <a:gs pos="100000">
                      <a:schemeClr val="tx1"/>
                    </a:gs>
                  </a:gsLst>
                  <a:lin ang="5400000" scaled="0"/>
                </a:gradFill>
                <a:latin typeface="Consolas" charset="0"/>
                <a:ea typeface="Consolas" charset="0"/>
                <a:cs typeface="Consolas" charset="0"/>
              </a:defRPr>
            </a:lvl2pPr>
            <a:lvl3pPr marL="570872" indent="0">
              <a:buClr>
                <a:schemeClr val="tx1"/>
              </a:buClr>
              <a:buSzPct val="90000"/>
              <a:buFont typeface="Arial" pitchFamily="34" charset="0"/>
              <a:buNone/>
              <a:defRPr sz="2400">
                <a:gradFill>
                  <a:gsLst>
                    <a:gs pos="1250">
                      <a:schemeClr val="tx1"/>
                    </a:gs>
                    <a:gs pos="100000">
                      <a:schemeClr val="tx1"/>
                    </a:gs>
                  </a:gsLst>
                  <a:lin ang="5400000" scaled="0"/>
                </a:gradFill>
                <a:latin typeface="Consolas" charset="0"/>
                <a:ea typeface="Consolas" charset="0"/>
                <a:cs typeface="Consolas" charset="0"/>
              </a:defRPr>
            </a:lvl3pPr>
            <a:lvl4pPr marL="861064" indent="0">
              <a:buClr>
                <a:schemeClr val="tx1"/>
              </a:buClr>
              <a:buSzPct val="90000"/>
              <a:buFont typeface="Arial" pitchFamily="34" charset="0"/>
              <a:buNone/>
              <a:defRPr sz="2000">
                <a:gradFill>
                  <a:gsLst>
                    <a:gs pos="1250">
                      <a:schemeClr val="tx1"/>
                    </a:gs>
                    <a:gs pos="100000">
                      <a:schemeClr val="tx1"/>
                    </a:gs>
                  </a:gsLst>
                  <a:lin ang="5400000" scaled="0"/>
                </a:gradFill>
                <a:latin typeface="Consolas" charset="0"/>
                <a:ea typeface="Consolas" charset="0"/>
                <a:cs typeface="Consolas" charset="0"/>
              </a:defRPr>
            </a:lvl4pPr>
            <a:lvl5pPr marL="1089413" indent="0">
              <a:buClr>
                <a:schemeClr val="tx1"/>
              </a:buClr>
              <a:buSzPct val="90000"/>
              <a:buFont typeface="Arial" pitchFamily="34" charset="0"/>
              <a:buNone/>
              <a:defRPr sz="1800">
                <a:gradFill>
                  <a:gsLst>
                    <a:gs pos="1250">
                      <a:schemeClr val="tx1"/>
                    </a:gs>
                    <a:gs pos="100000">
                      <a:schemeClr val="tx1"/>
                    </a:gs>
                  </a:gsLst>
                  <a:lin ang="5400000" scaled="0"/>
                </a:gradFill>
                <a:latin typeface="Consolas" charset="0"/>
                <a:ea typeface="Consolas" charset="0"/>
                <a:cs typeface="Consolas" charset="0"/>
              </a:defRPr>
            </a:lvl5pPr>
          </a:lstStyle>
          <a:p>
            <a:pPr lvl="0"/>
            <a:r>
              <a:rPr lang="en-US"/>
              <a:t>Click to edit Master text styles</a:t>
            </a:r>
          </a:p>
        </p:txBody>
      </p:sp>
      <p:sp>
        <p:nvSpPr>
          <p:cNvPr id="5" name="TextBox 4"/>
          <p:cNvSpPr txBox="1"/>
          <p:nvPr userDrawn="1"/>
        </p:nvSpPr>
        <p:spPr>
          <a:xfrm>
            <a:off x="0" y="295278"/>
            <a:ext cx="628890" cy="6664770"/>
          </a:xfrm>
          <a:prstGeom prst="rect">
            <a:avLst/>
          </a:prstGeom>
          <a:noFill/>
        </p:spPr>
        <p:txBody>
          <a:bodyPr wrap="none" lIns="146304" tIns="91440" rIns="146304" bIns="91440" rtlCol="0">
            <a:spAutoFit/>
          </a:bodyPr>
          <a:lstStyle/>
          <a:p>
            <a:pPr defTabSz="932218">
              <a:lnSpc>
                <a:spcPct val="90000"/>
              </a:lnSpc>
              <a:spcAft>
                <a:spcPts val="600"/>
              </a:spcAft>
            </a:pPr>
            <a:r>
              <a:rPr lang="en-US" sz="2400">
                <a:solidFill>
                  <a:srgbClr val="262D32">
                    <a:lumMod val="75000"/>
                    <a:lumOff val="25000"/>
                  </a:srgbClr>
                </a:solidFill>
              </a:rPr>
              <a:t>1</a:t>
            </a:r>
          </a:p>
          <a:p>
            <a:pPr defTabSz="932218">
              <a:lnSpc>
                <a:spcPct val="90000"/>
              </a:lnSpc>
              <a:spcAft>
                <a:spcPts val="600"/>
              </a:spcAft>
            </a:pPr>
            <a:r>
              <a:rPr lang="en-US" sz="2400">
                <a:solidFill>
                  <a:srgbClr val="262D32">
                    <a:lumMod val="75000"/>
                    <a:lumOff val="25000"/>
                  </a:srgbClr>
                </a:solidFill>
              </a:rPr>
              <a:t>2</a:t>
            </a:r>
          </a:p>
          <a:p>
            <a:pPr defTabSz="932218">
              <a:lnSpc>
                <a:spcPct val="90000"/>
              </a:lnSpc>
              <a:spcAft>
                <a:spcPts val="600"/>
              </a:spcAft>
            </a:pPr>
            <a:r>
              <a:rPr lang="en-US" sz="2400">
                <a:solidFill>
                  <a:srgbClr val="262D32">
                    <a:lumMod val="75000"/>
                    <a:lumOff val="25000"/>
                  </a:srgbClr>
                </a:solidFill>
              </a:rPr>
              <a:t>3</a:t>
            </a:r>
          </a:p>
          <a:p>
            <a:pPr defTabSz="932218">
              <a:lnSpc>
                <a:spcPct val="90000"/>
              </a:lnSpc>
              <a:spcAft>
                <a:spcPts val="600"/>
              </a:spcAft>
            </a:pPr>
            <a:r>
              <a:rPr lang="en-US" sz="2400">
                <a:solidFill>
                  <a:srgbClr val="262D32">
                    <a:lumMod val="75000"/>
                    <a:lumOff val="25000"/>
                  </a:srgbClr>
                </a:solidFill>
              </a:rPr>
              <a:t>4</a:t>
            </a:r>
          </a:p>
          <a:p>
            <a:pPr defTabSz="932218">
              <a:lnSpc>
                <a:spcPct val="90000"/>
              </a:lnSpc>
              <a:spcAft>
                <a:spcPts val="600"/>
              </a:spcAft>
            </a:pPr>
            <a:r>
              <a:rPr lang="en-US" sz="2400">
                <a:solidFill>
                  <a:srgbClr val="262D32">
                    <a:lumMod val="75000"/>
                    <a:lumOff val="25000"/>
                  </a:srgbClr>
                </a:solidFill>
              </a:rPr>
              <a:t>5</a:t>
            </a:r>
          </a:p>
          <a:p>
            <a:pPr defTabSz="932218">
              <a:lnSpc>
                <a:spcPct val="90000"/>
              </a:lnSpc>
              <a:spcAft>
                <a:spcPts val="600"/>
              </a:spcAft>
            </a:pPr>
            <a:r>
              <a:rPr lang="en-US" sz="2400">
                <a:solidFill>
                  <a:srgbClr val="262D32">
                    <a:lumMod val="75000"/>
                    <a:lumOff val="25000"/>
                  </a:srgbClr>
                </a:solidFill>
              </a:rPr>
              <a:t>6</a:t>
            </a:r>
          </a:p>
          <a:p>
            <a:pPr defTabSz="932218">
              <a:lnSpc>
                <a:spcPct val="90000"/>
              </a:lnSpc>
              <a:spcAft>
                <a:spcPts val="600"/>
              </a:spcAft>
            </a:pPr>
            <a:r>
              <a:rPr lang="en-US" sz="2400">
                <a:solidFill>
                  <a:srgbClr val="262D32">
                    <a:lumMod val="75000"/>
                    <a:lumOff val="25000"/>
                  </a:srgbClr>
                </a:solidFill>
              </a:rPr>
              <a:t>7</a:t>
            </a:r>
          </a:p>
          <a:p>
            <a:pPr defTabSz="932218">
              <a:lnSpc>
                <a:spcPct val="90000"/>
              </a:lnSpc>
              <a:spcAft>
                <a:spcPts val="600"/>
              </a:spcAft>
            </a:pPr>
            <a:r>
              <a:rPr lang="en-US" sz="2400">
                <a:solidFill>
                  <a:srgbClr val="262D32">
                    <a:lumMod val="75000"/>
                    <a:lumOff val="25000"/>
                  </a:srgbClr>
                </a:solidFill>
              </a:rPr>
              <a:t>8</a:t>
            </a:r>
          </a:p>
          <a:p>
            <a:pPr defTabSz="932218">
              <a:lnSpc>
                <a:spcPct val="90000"/>
              </a:lnSpc>
              <a:spcAft>
                <a:spcPts val="600"/>
              </a:spcAft>
            </a:pPr>
            <a:r>
              <a:rPr lang="en-US" sz="2400">
                <a:solidFill>
                  <a:srgbClr val="262D32">
                    <a:lumMod val="75000"/>
                    <a:lumOff val="25000"/>
                  </a:srgbClr>
                </a:solidFill>
              </a:rPr>
              <a:t>9</a:t>
            </a:r>
          </a:p>
          <a:p>
            <a:pPr defTabSz="932218">
              <a:lnSpc>
                <a:spcPct val="90000"/>
              </a:lnSpc>
              <a:spcAft>
                <a:spcPts val="600"/>
              </a:spcAft>
            </a:pPr>
            <a:r>
              <a:rPr lang="en-US" sz="2400">
                <a:solidFill>
                  <a:srgbClr val="262D32">
                    <a:lumMod val="75000"/>
                    <a:lumOff val="25000"/>
                  </a:srgbClr>
                </a:solidFill>
              </a:rPr>
              <a:t>10</a:t>
            </a:r>
          </a:p>
          <a:p>
            <a:pPr defTabSz="932218">
              <a:lnSpc>
                <a:spcPct val="90000"/>
              </a:lnSpc>
              <a:spcAft>
                <a:spcPts val="600"/>
              </a:spcAft>
            </a:pPr>
            <a:r>
              <a:rPr lang="en-US" sz="2400">
                <a:solidFill>
                  <a:srgbClr val="262D32">
                    <a:lumMod val="75000"/>
                    <a:lumOff val="25000"/>
                  </a:srgbClr>
                </a:solidFill>
              </a:rPr>
              <a:t>11</a:t>
            </a:r>
          </a:p>
          <a:p>
            <a:pPr defTabSz="932218">
              <a:lnSpc>
                <a:spcPct val="90000"/>
              </a:lnSpc>
              <a:spcAft>
                <a:spcPts val="600"/>
              </a:spcAft>
            </a:pPr>
            <a:r>
              <a:rPr lang="en-US" sz="2400">
                <a:solidFill>
                  <a:srgbClr val="262D32">
                    <a:lumMod val="75000"/>
                    <a:lumOff val="25000"/>
                  </a:srgbClr>
                </a:solidFill>
              </a:rPr>
              <a:t>12</a:t>
            </a:r>
          </a:p>
          <a:p>
            <a:pPr defTabSz="932218">
              <a:lnSpc>
                <a:spcPct val="90000"/>
              </a:lnSpc>
              <a:spcAft>
                <a:spcPts val="600"/>
              </a:spcAft>
            </a:pPr>
            <a:r>
              <a:rPr lang="en-US" sz="2400">
                <a:solidFill>
                  <a:srgbClr val="262D32">
                    <a:lumMod val="75000"/>
                    <a:lumOff val="25000"/>
                  </a:srgbClr>
                </a:solidFill>
              </a:rPr>
              <a:t>13</a:t>
            </a:r>
          </a:p>
          <a:p>
            <a:pPr defTabSz="932218">
              <a:lnSpc>
                <a:spcPct val="90000"/>
              </a:lnSpc>
              <a:spcAft>
                <a:spcPts val="600"/>
              </a:spcAft>
            </a:pPr>
            <a:r>
              <a:rPr lang="en-US" sz="2400">
                <a:solidFill>
                  <a:srgbClr val="262D32">
                    <a:lumMod val="75000"/>
                    <a:lumOff val="25000"/>
                  </a:srgbClr>
                </a:solidFill>
              </a:rPr>
              <a:t>14</a:t>
            </a:r>
          </a:p>
          <a:p>
            <a:pPr defTabSz="932218">
              <a:lnSpc>
                <a:spcPct val="90000"/>
              </a:lnSpc>
              <a:spcAft>
                <a:spcPts val="600"/>
              </a:spcAft>
            </a:pPr>
            <a:r>
              <a:rPr lang="en-US" sz="2400">
                <a:solidFill>
                  <a:srgbClr val="262D32">
                    <a:lumMod val="75000"/>
                    <a:lumOff val="25000"/>
                  </a:srgbClr>
                </a:solidFill>
              </a:rPr>
              <a:t>15</a:t>
            </a:r>
          </a:p>
          <a:p>
            <a:pPr defTabSz="932218">
              <a:lnSpc>
                <a:spcPct val="90000"/>
              </a:lnSpc>
              <a:spcAft>
                <a:spcPts val="600"/>
              </a:spcAft>
            </a:pPr>
            <a:r>
              <a:rPr lang="en-US" sz="2400">
                <a:solidFill>
                  <a:srgbClr val="262D32">
                    <a:lumMod val="75000"/>
                    <a:lumOff val="25000"/>
                  </a:srgbClr>
                </a:solidFill>
              </a:rPr>
              <a:t>16</a:t>
            </a:r>
          </a:p>
        </p:txBody>
      </p:sp>
    </p:spTree>
    <p:extLst>
      <p:ext uri="{BB962C8B-B14F-4D97-AF65-F5344CB8AC3E}">
        <p14:creationId xmlns:p14="http://schemas.microsoft.com/office/powerpoint/2010/main" val="39563205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26" indent="0">
              <a:buNone/>
              <a:defRPr sz="1998"/>
            </a:lvl3pPr>
            <a:lvl4pPr marL="456651" indent="0">
              <a:buNone/>
              <a:defRPr sz="1798"/>
            </a:lvl4pPr>
            <a:lvl5pPr marL="68497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9323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922218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3893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107877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921317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18686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1095013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12409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8394192" y="6437376"/>
            <a:ext cx="3749040" cy="461665"/>
          </a:xfrm>
          <a:prstGeom prst="rect">
            <a:avLst/>
          </a:prstGeom>
          <a:noFill/>
        </p:spPr>
        <p:txBody>
          <a:bodyPr wrap="square" lIns="182880" tIns="146304" rIns="182880" bIns="146304" rtlCol="0">
            <a:spAutoFit/>
          </a:bodyPr>
          <a:lstStyle/>
          <a:p>
            <a:pPr algn="r">
              <a:lnSpc>
                <a:spcPct val="90000"/>
              </a:lnSpc>
              <a:spcAft>
                <a:spcPts val="600"/>
              </a:spcAft>
            </a:pPr>
            <a:r>
              <a:rPr lang="en-US" sz="1200">
                <a:gradFill>
                  <a:gsLst>
                    <a:gs pos="2917">
                      <a:srgbClr val="FFFFFF"/>
                    </a:gs>
                    <a:gs pos="30000">
                      <a:srgbClr val="FFFFFF"/>
                    </a:gs>
                  </a:gsLst>
                  <a:lin ang="5400000" scaled="0"/>
                </a:gradFill>
                <a:latin typeface="Segoe UI Light" charset="0"/>
                <a:ea typeface="Segoe UI Light" charset="0"/>
                <a:cs typeface="Segoe UI Light" charset="0"/>
              </a:rPr>
              <a:t>Microsoft Confidential</a:t>
            </a:r>
            <a:endParaRPr lang="en-US" sz="1200" err="1">
              <a:gradFill>
                <a:gsLst>
                  <a:gs pos="2917">
                    <a:srgbClr val="FFFFFF"/>
                  </a:gs>
                  <a:gs pos="30000">
                    <a:srgbClr val="FFFFFF"/>
                  </a:gs>
                </a:gsLst>
                <a:lin ang="540000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806548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619580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510157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805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9430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8694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60735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7"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10" name="Rectangle 9"/>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327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9989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1296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99993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351982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33616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3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38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43229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69923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990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28088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190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225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2841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67568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112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96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27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712071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720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05672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9883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0592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65867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60022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564329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8394192" y="6437376"/>
            <a:ext cx="3749040" cy="461665"/>
          </a:xfrm>
          <a:prstGeom prst="rect">
            <a:avLst/>
          </a:prstGeom>
          <a:noFill/>
        </p:spPr>
        <p:txBody>
          <a:bodyPr wrap="square" lIns="182880" tIns="146304" rIns="182880" bIns="146304" rtlCol="0">
            <a:spAutoFit/>
          </a:bodyPr>
          <a:lstStyle/>
          <a:p>
            <a:pPr algn="r">
              <a:lnSpc>
                <a:spcPct val="90000"/>
              </a:lnSpc>
              <a:spcAft>
                <a:spcPts val="600"/>
              </a:spcAft>
            </a:pPr>
            <a:r>
              <a:rPr lang="en-US" sz="1200">
                <a:gradFill>
                  <a:gsLst>
                    <a:gs pos="2917">
                      <a:srgbClr val="FFFFFF"/>
                    </a:gs>
                    <a:gs pos="30000">
                      <a:srgbClr val="FFFFFF"/>
                    </a:gs>
                  </a:gsLst>
                  <a:lin ang="5400000" scaled="0"/>
                </a:gradFill>
                <a:latin typeface="Segoe UI Light" charset="0"/>
                <a:ea typeface="Segoe UI Light" charset="0"/>
                <a:cs typeface="Segoe UI Light" charset="0"/>
              </a:rPr>
              <a:t>Microsoft Confidential</a:t>
            </a:r>
            <a:endParaRPr lang="en-US" sz="1200" err="1">
              <a:gradFill>
                <a:gsLst>
                  <a:gs pos="2917">
                    <a:srgbClr val="FFFFFF"/>
                  </a:gs>
                  <a:gs pos="30000">
                    <a:srgbClr val="FFFFFF"/>
                  </a:gs>
                </a:gsLst>
                <a:lin ang="540000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371523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8394192" y="6437376"/>
            <a:ext cx="3749040" cy="461665"/>
          </a:xfrm>
          <a:prstGeom prst="rect">
            <a:avLst/>
          </a:prstGeom>
          <a:noFill/>
        </p:spPr>
        <p:txBody>
          <a:bodyPr wrap="square" lIns="182880" tIns="146304" rIns="182880" bIns="146304" rtlCol="0">
            <a:spAutoFit/>
          </a:bodyPr>
          <a:lstStyle/>
          <a:p>
            <a:pPr algn="r">
              <a:lnSpc>
                <a:spcPct val="90000"/>
              </a:lnSpc>
              <a:spcAft>
                <a:spcPts val="600"/>
              </a:spcAft>
            </a:pPr>
            <a:r>
              <a:rPr lang="en-US" sz="1200">
                <a:gradFill>
                  <a:gsLst>
                    <a:gs pos="2917">
                      <a:srgbClr val="505050"/>
                    </a:gs>
                    <a:gs pos="30000">
                      <a:srgbClr val="505050"/>
                    </a:gs>
                  </a:gsLst>
                  <a:lin ang="5400000" scaled="0"/>
                </a:gradFill>
                <a:latin typeface="Segoe UI Light" charset="0"/>
                <a:ea typeface="Segoe UI Light" charset="0"/>
                <a:cs typeface="Segoe UI Light" charset="0"/>
              </a:rPr>
              <a:t>Microsoft Confidential</a:t>
            </a:r>
            <a:endParaRPr lang="en-US" sz="1200" err="1">
              <a:gradFill>
                <a:gsLst>
                  <a:gs pos="2917">
                    <a:srgbClr val="505050"/>
                  </a:gs>
                  <a:gs pos="30000">
                    <a:srgbClr val="505050"/>
                  </a:gs>
                </a:gsLst>
                <a:lin ang="540000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26229125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8394192" y="6437376"/>
            <a:ext cx="3749040" cy="461665"/>
          </a:xfrm>
          <a:prstGeom prst="rect">
            <a:avLst/>
          </a:prstGeom>
          <a:noFill/>
        </p:spPr>
        <p:txBody>
          <a:bodyPr wrap="square" lIns="182880" tIns="146304" rIns="182880" bIns="146304" rtlCol="0">
            <a:spAutoFit/>
          </a:bodyPr>
          <a:lstStyle/>
          <a:p>
            <a:pPr algn="r">
              <a:lnSpc>
                <a:spcPct val="90000"/>
              </a:lnSpc>
              <a:spcAft>
                <a:spcPts val="600"/>
              </a:spcAft>
            </a:pPr>
            <a:r>
              <a:rPr lang="en-US" sz="1200">
                <a:gradFill>
                  <a:gsLst>
                    <a:gs pos="2917">
                      <a:srgbClr val="FFFFFF"/>
                    </a:gs>
                    <a:gs pos="30000">
                      <a:srgbClr val="FFFFFF"/>
                    </a:gs>
                  </a:gsLst>
                  <a:lin ang="5400000" scaled="0"/>
                </a:gradFill>
                <a:latin typeface="Segoe UI Light" charset="0"/>
                <a:ea typeface="Segoe UI Light" charset="0"/>
                <a:cs typeface="Segoe UI Light" charset="0"/>
              </a:rPr>
              <a:t>Microsoft Confidential</a:t>
            </a:r>
            <a:endParaRPr lang="en-US" sz="1200" err="1">
              <a:gradFill>
                <a:gsLst>
                  <a:gs pos="2917">
                    <a:srgbClr val="FFFFFF"/>
                  </a:gs>
                  <a:gs pos="30000">
                    <a:srgbClr val="FFFFFF"/>
                  </a:gs>
                </a:gsLst>
                <a:lin ang="540000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431025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Rectangle 7"/>
          <p:cNvSpPr/>
          <p:nvPr userDrawn="1"/>
        </p:nvSpPr>
        <p:spPr bwMode="auto">
          <a:xfrm>
            <a:off x="1" y="6240463"/>
            <a:ext cx="12436474" cy="754062"/>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a:ext>
            </a:extLst>
          </a:blip>
          <a:stretch/>
        </p:blipFill>
        <p:spPr bwMode="invGray">
          <a:xfrm>
            <a:off x="554038" y="6490977"/>
            <a:ext cx="1045829" cy="228600"/>
          </a:xfrm>
          <a:prstGeom prst="rect">
            <a:avLst/>
          </a:prstGeom>
          <a:noFill/>
          <a:ln>
            <a:noFill/>
          </a:ln>
        </p:spPr>
      </p:pic>
      <p:sp>
        <p:nvSpPr>
          <p:cNvPr id="13" name="Title 1"/>
          <p:cNvSpPr>
            <a:spLocks noGrp="1"/>
          </p:cNvSpPr>
          <p:nvPr>
            <p:ph type="title" hasCustomPrompt="1"/>
          </p:nvPr>
        </p:nvSpPr>
        <p:spPr>
          <a:xfrm>
            <a:off x="554038" y="2125678"/>
            <a:ext cx="5664199"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54038" y="3955786"/>
            <a:ext cx="56642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4127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losing slide Microsoft">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solidFill>
                  <a:srgbClr val="FFFFFF"/>
                </a:solidFill>
                <a:cs typeface="Segoe UI" pitchFamily="34" charset="0"/>
              </a:rPr>
              <a:t>© 2016 Microsoft Corporation. All rights reserved. </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931404" y="3008016"/>
            <a:ext cx="4573666" cy="978493"/>
          </a:xfrm>
          <a:prstGeom prst="rect">
            <a:avLst/>
          </a:prstGeom>
        </p:spPr>
      </p:pic>
    </p:spTree>
    <p:extLst>
      <p:ext uri="{BB962C8B-B14F-4D97-AF65-F5344CB8AC3E}">
        <p14:creationId xmlns:p14="http://schemas.microsoft.com/office/powerpoint/2010/main" val="1832950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9370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5135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357539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em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1521046" y="302931"/>
            <a:ext cx="9394385" cy="6313809"/>
          </a:xfrm>
          <a:prstGeom prst="rect">
            <a:avLst/>
          </a:prstGeom>
          <a:noFill/>
          <a:ln>
            <a:noFill/>
          </a:ln>
          <a:effectLst>
            <a:outerShdw blurRad="1270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2783" y="302930"/>
            <a:ext cx="9208008" cy="443152"/>
          </a:xfrm>
          <a:prstGeom prst="rect">
            <a:avLst/>
          </a:prstGeom>
        </p:spPr>
      </p:pic>
      <p:sp>
        <p:nvSpPr>
          <p:cNvPr id="7" name="Picture Placeholder 6"/>
          <p:cNvSpPr>
            <a:spLocks noGrp="1"/>
          </p:cNvSpPr>
          <p:nvPr>
            <p:ph type="pic" sz="quarter" idx="10"/>
          </p:nvPr>
        </p:nvSpPr>
        <p:spPr>
          <a:xfrm>
            <a:off x="1521044" y="746083"/>
            <a:ext cx="9208008" cy="5751576"/>
          </a:xfrm>
          <a:effectLst/>
        </p:spPr>
        <p:txBody>
          <a:bodyPr/>
          <a:lstStyle>
            <a:lvl1pPr algn="ctr">
              <a:defRPr/>
            </a:lvl1pPr>
          </a:lstStyle>
          <a:p>
            <a:endParaRPr lang="en-US" dirty="0"/>
          </a:p>
        </p:txBody>
      </p:sp>
    </p:spTree>
    <p:extLst>
      <p:ext uri="{BB962C8B-B14F-4D97-AF65-F5344CB8AC3E}">
        <p14:creationId xmlns:p14="http://schemas.microsoft.com/office/powerpoint/2010/main" val="178799724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1" y="1743776"/>
            <a:ext cx="10726460" cy="2909528"/>
          </a:xfrm>
        </p:spPr>
        <p:txBody>
          <a:bodyPr anchor="b"/>
          <a:lstStyle>
            <a:lvl1pPr>
              <a:defRPr sz="6120"/>
            </a:lvl1pPr>
          </a:lstStyle>
          <a:p>
            <a:r>
              <a:rPr lang="en-US"/>
              <a:t>Click to edit Master title style</a:t>
            </a:r>
          </a:p>
        </p:txBody>
      </p:sp>
      <p:sp>
        <p:nvSpPr>
          <p:cNvPr id="3" name="Text Placeholder 2"/>
          <p:cNvSpPr>
            <a:spLocks noGrp="1"/>
          </p:cNvSpPr>
          <p:nvPr>
            <p:ph type="body" idx="1"/>
          </p:nvPr>
        </p:nvSpPr>
        <p:spPr>
          <a:xfrm>
            <a:off x="848531" y="4680829"/>
            <a:ext cx="10726460" cy="408317"/>
          </a:xfrm>
          <a:prstGeom prst="rect">
            <a:avLst/>
          </a:prstGeom>
        </p:spPr>
        <p:txBody>
          <a:bodyPr lIns="68580" tIns="34290" rIns="68580" bIns="34290"/>
          <a:lstStyle>
            <a:lvl1pPr marL="0" indent="0">
              <a:buNone/>
              <a:defRPr sz="2448">
                <a:solidFill>
                  <a:schemeClr val="tx1">
                    <a:tint val="75000"/>
                  </a:schemeClr>
                </a:solidFill>
              </a:defRPr>
            </a:lvl1pPr>
            <a:lvl2pPr marL="466310" indent="0">
              <a:buNone/>
              <a:defRPr sz="2040">
                <a:solidFill>
                  <a:schemeClr val="tx1">
                    <a:tint val="75000"/>
                  </a:schemeClr>
                </a:solidFill>
              </a:defRPr>
            </a:lvl2pPr>
            <a:lvl3pPr marL="932619" indent="0">
              <a:buNone/>
              <a:defRPr sz="1904">
                <a:solidFill>
                  <a:schemeClr val="tx1">
                    <a:tint val="75000"/>
                  </a:schemeClr>
                </a:solidFill>
              </a:defRPr>
            </a:lvl3pPr>
            <a:lvl4pPr marL="1398929" indent="0">
              <a:buNone/>
              <a:defRPr sz="1632">
                <a:solidFill>
                  <a:schemeClr val="tx1">
                    <a:tint val="75000"/>
                  </a:schemeClr>
                </a:solidFill>
              </a:defRPr>
            </a:lvl4pPr>
            <a:lvl5pPr marL="1865239" indent="0">
              <a:buNone/>
              <a:defRPr sz="1632">
                <a:solidFill>
                  <a:schemeClr val="tx1">
                    <a:tint val="75000"/>
                  </a:schemeClr>
                </a:solidFill>
              </a:defRPr>
            </a:lvl5pPr>
            <a:lvl6pPr marL="2331549" indent="0">
              <a:buNone/>
              <a:defRPr sz="1632">
                <a:solidFill>
                  <a:schemeClr val="tx1">
                    <a:tint val="75000"/>
                  </a:schemeClr>
                </a:solidFill>
              </a:defRPr>
            </a:lvl6pPr>
            <a:lvl7pPr marL="2797858" indent="0">
              <a:buNone/>
              <a:defRPr sz="1632">
                <a:solidFill>
                  <a:schemeClr val="tx1">
                    <a:tint val="75000"/>
                  </a:schemeClr>
                </a:solidFill>
              </a:defRPr>
            </a:lvl7pPr>
            <a:lvl8pPr marL="3264168" indent="0">
              <a:buNone/>
              <a:defRPr sz="1632">
                <a:solidFill>
                  <a:schemeClr val="tx1">
                    <a:tint val="75000"/>
                  </a:schemeClr>
                </a:solidFill>
              </a:defRPr>
            </a:lvl8pPr>
            <a:lvl9pPr marL="3730478"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5008" y="6482889"/>
            <a:ext cx="2798207" cy="372394"/>
          </a:xfrm>
          <a:prstGeom prst="rect">
            <a:avLst/>
          </a:prstGeom>
        </p:spPr>
        <p:txBody>
          <a:bodyPr lIns="68580" tIns="34290" rIns="68580" bIns="34290"/>
          <a:lstStyle/>
          <a:p>
            <a:pPr defTabSz="932619"/>
            <a:endParaRPr lang="en-US">
              <a:solidFill>
                <a:prstClr val="black"/>
              </a:solidFill>
              <a:latin typeface="Calibri"/>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lIns="68580" tIns="34290" rIns="68580" bIns="34290"/>
          <a:lstStyle/>
          <a:p>
            <a:pPr defTabSz="932619"/>
            <a:endParaRPr lang="en-US">
              <a:solidFill>
                <a:prstClr val="black"/>
              </a:solidFill>
              <a:latin typeface="Calibri"/>
            </a:endParaRP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Tree>
    <p:extLst>
      <p:ext uri="{BB962C8B-B14F-4D97-AF65-F5344CB8AC3E}">
        <p14:creationId xmlns:p14="http://schemas.microsoft.com/office/powerpoint/2010/main" val="16344754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78694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913307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1236182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765821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7728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2236808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988596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12534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3" name="TextBox 2"/>
          <p:cNvSpPr txBox="1"/>
          <p:nvPr userDrawn="1"/>
        </p:nvSpPr>
        <p:spPr>
          <a:xfrm>
            <a:off x="8394192" y="6437376"/>
            <a:ext cx="3749040" cy="461665"/>
          </a:xfrm>
          <a:prstGeom prst="rect">
            <a:avLst/>
          </a:prstGeom>
          <a:noFill/>
        </p:spPr>
        <p:txBody>
          <a:bodyPr wrap="square" lIns="182880" tIns="146304" rIns="182880" bIns="146304" rtlCol="0">
            <a:spAutoFit/>
          </a:bodyPr>
          <a:lstStyle/>
          <a:p>
            <a:pPr algn="r">
              <a:lnSpc>
                <a:spcPct val="90000"/>
              </a:lnSpc>
              <a:spcAft>
                <a:spcPts val="600"/>
              </a:spcAft>
            </a:pPr>
            <a:r>
              <a:rPr lang="en-US" sz="1200">
                <a:gradFill>
                  <a:gsLst>
                    <a:gs pos="2917">
                      <a:srgbClr val="FFFFFF"/>
                    </a:gs>
                    <a:gs pos="30000">
                      <a:srgbClr val="FFFFFF"/>
                    </a:gs>
                  </a:gsLst>
                  <a:lin ang="5400000" scaled="0"/>
                </a:gradFill>
                <a:latin typeface="Segoe UI Light" charset="0"/>
                <a:ea typeface="Segoe UI Light" charset="0"/>
                <a:cs typeface="Segoe UI Light" charset="0"/>
              </a:rPr>
              <a:t>Microsoft Confidential</a:t>
            </a:r>
            <a:endParaRPr lang="en-US" sz="1200" err="1">
              <a:gradFill>
                <a:gsLst>
                  <a:gs pos="2917">
                    <a:srgbClr val="FFFFFF"/>
                  </a:gs>
                  <a:gs pos="30000">
                    <a:srgbClr val="FFFFFF"/>
                  </a:gs>
                </a:gsLst>
                <a:lin ang="540000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98836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326" indent="0">
              <a:buNone/>
              <a:defRPr sz="1998"/>
            </a:lvl3pPr>
            <a:lvl4pPr marL="456651" indent="0">
              <a:buNone/>
              <a:defRPr sz="1798"/>
            </a:lvl4pPr>
            <a:lvl5pPr marL="68497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07747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49020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3810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86899825"/>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ntent slide with subtitle">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54211" y="733455"/>
            <a:ext cx="11186349" cy="669662"/>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352"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352"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352"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352"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352" b="1" i="0" u="none" strike="noStrike" cap="none">
                <a:solidFill>
                  <a:schemeClr val="dk2"/>
                </a:solidFill>
                <a:latin typeface="Arial"/>
                <a:ea typeface="Arial"/>
                <a:cs typeface="Arial"/>
                <a:sym typeface="Arial"/>
              </a:defRPr>
            </a:lvl5pPr>
            <a:lvl6pPr marL="621746" marR="0" lvl="5" indent="0" algn="l" rtl="0">
              <a:spcBef>
                <a:spcPts val="0"/>
              </a:spcBef>
              <a:spcAft>
                <a:spcPts val="0"/>
              </a:spcAft>
              <a:buNone/>
              <a:defRPr sz="4352" b="1" i="0" u="none" strike="noStrike" cap="none">
                <a:solidFill>
                  <a:schemeClr val="dk2"/>
                </a:solidFill>
                <a:latin typeface="Arial"/>
                <a:ea typeface="Arial"/>
                <a:cs typeface="Arial"/>
                <a:sym typeface="Arial"/>
              </a:defRPr>
            </a:lvl6pPr>
            <a:lvl7pPr marL="1243493" marR="0" lvl="6" indent="0" algn="l" rtl="0">
              <a:spcBef>
                <a:spcPts val="0"/>
              </a:spcBef>
              <a:spcAft>
                <a:spcPts val="0"/>
              </a:spcAft>
              <a:buNone/>
              <a:defRPr sz="4352" b="1" i="0" u="none" strike="noStrike" cap="none">
                <a:solidFill>
                  <a:schemeClr val="dk2"/>
                </a:solidFill>
                <a:latin typeface="Arial"/>
                <a:ea typeface="Arial"/>
                <a:cs typeface="Arial"/>
                <a:sym typeface="Arial"/>
              </a:defRPr>
            </a:lvl7pPr>
            <a:lvl8pPr marL="1865239" marR="0" lvl="7" indent="0" algn="l" rtl="0">
              <a:spcBef>
                <a:spcPts val="0"/>
              </a:spcBef>
              <a:spcAft>
                <a:spcPts val="0"/>
              </a:spcAft>
              <a:buNone/>
              <a:defRPr sz="4352" b="1" i="0" u="none" strike="noStrike" cap="none">
                <a:solidFill>
                  <a:schemeClr val="dk2"/>
                </a:solidFill>
                <a:latin typeface="Arial"/>
                <a:ea typeface="Arial"/>
                <a:cs typeface="Arial"/>
                <a:sym typeface="Arial"/>
              </a:defRPr>
            </a:lvl8pPr>
            <a:lvl9pPr marL="2486985" marR="0" lvl="8" indent="0" algn="l" rtl="0">
              <a:spcBef>
                <a:spcPts val="0"/>
              </a:spcBef>
              <a:spcAft>
                <a:spcPts val="0"/>
              </a:spcAft>
              <a:buNone/>
              <a:defRPr sz="4352" b="1" i="0" u="none" strike="noStrike" cap="none">
                <a:solidFill>
                  <a:schemeClr val="dk2"/>
                </a:solidFill>
                <a:latin typeface="Arial"/>
                <a:ea typeface="Arial"/>
                <a:cs typeface="Arial"/>
                <a:sym typeface="Arial"/>
              </a:defRPr>
            </a:lvl9pPr>
          </a:lstStyle>
          <a:p>
            <a:endParaRPr/>
          </a:p>
        </p:txBody>
      </p:sp>
      <p:sp>
        <p:nvSpPr>
          <p:cNvPr id="27" name="Shape 27"/>
          <p:cNvSpPr txBox="1">
            <a:spLocks noGrp="1"/>
          </p:cNvSpPr>
          <p:nvPr>
            <p:ph type="body" idx="1"/>
          </p:nvPr>
        </p:nvSpPr>
        <p:spPr>
          <a:xfrm>
            <a:off x="654210" y="2010928"/>
            <a:ext cx="11186351" cy="523703"/>
          </a:xfrm>
          <a:prstGeom prst="rect">
            <a:avLst/>
          </a:prstGeom>
          <a:noFill/>
          <a:ln>
            <a:noFill/>
          </a:ln>
        </p:spPr>
        <p:txBody>
          <a:bodyPr wrap="square" lIns="91425" tIns="91425" rIns="91425" bIns="91425" anchor="t" anchorCtr="0"/>
          <a:lstStyle>
            <a:lvl1pPr marL="395069" marR="0" lvl="0" indent="-208545" algn="l" rtl="0">
              <a:spcBef>
                <a:spcPts val="0"/>
              </a:spcBef>
              <a:spcAft>
                <a:spcPts val="0"/>
              </a:spcAft>
              <a:buClr>
                <a:schemeClr val="lt2"/>
              </a:buClr>
              <a:buSzPct val="120000"/>
              <a:buFont typeface="Noto Sans Symbols"/>
              <a:buChar char="▪"/>
              <a:defRPr sz="2448" b="0" i="0" u="none" strike="noStrike" cap="none">
                <a:solidFill>
                  <a:schemeClr val="dk1"/>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951592" marR="0" lvl="5" indent="-288420" algn="l" rtl="0">
              <a:spcBef>
                <a:spcPts val="0"/>
              </a:spcBef>
              <a:spcAft>
                <a:spcPts val="0"/>
              </a:spcAft>
              <a:buClr>
                <a:schemeClr val="dk2"/>
              </a:buClr>
              <a:buSzPct val="70000"/>
              <a:buFont typeface="Noto Sans Symbols"/>
              <a:buChar char="▪"/>
              <a:defRPr sz="2448" b="0" i="0" u="none" strike="noStrike" cap="none">
                <a:solidFill>
                  <a:schemeClr val="dk1"/>
                </a:solidFill>
                <a:latin typeface="Arial"/>
                <a:ea typeface="Arial"/>
                <a:cs typeface="Arial"/>
                <a:sym typeface="Arial"/>
              </a:defRPr>
            </a:lvl6pPr>
            <a:lvl7pPr marL="2331549" marR="0" lvl="6" indent="-271149" algn="l" rtl="0">
              <a:spcBef>
                <a:spcPts val="0"/>
              </a:spcBef>
              <a:spcAft>
                <a:spcPts val="0"/>
              </a:spcAft>
              <a:buClr>
                <a:schemeClr val="dk2"/>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
        <p:nvSpPr>
          <p:cNvPr id="28" name="Shape 28"/>
          <p:cNvSpPr txBox="1">
            <a:spLocks noGrp="1"/>
          </p:cNvSpPr>
          <p:nvPr>
            <p:ph type="body" idx="2"/>
          </p:nvPr>
        </p:nvSpPr>
        <p:spPr>
          <a:xfrm>
            <a:off x="654210" y="1295746"/>
            <a:ext cx="11186351" cy="523703"/>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lt2"/>
              </a:buClr>
              <a:buFont typeface="Noto Sans Symbols"/>
              <a:buNone/>
              <a:defRPr sz="2448" b="1" i="0" u="none" strike="noStrike" cap="none">
                <a:solidFill>
                  <a:schemeClr val="lt2"/>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865239" marR="0" lvl="5" indent="-224519" algn="l" rtl="0">
              <a:spcBef>
                <a:spcPts val="544"/>
              </a:spcBef>
              <a:buClr>
                <a:schemeClr val="lt2"/>
              </a:buClr>
              <a:buSzPct val="60000"/>
              <a:buFont typeface="Noto Sans Symbols"/>
              <a:buChar char="▪"/>
              <a:defRPr sz="2720" b="0" i="0" u="none" strike="noStrike" cap="none">
                <a:solidFill>
                  <a:schemeClr val="dk1"/>
                </a:solidFill>
                <a:latin typeface="Arial"/>
                <a:ea typeface="Arial"/>
                <a:cs typeface="Arial"/>
                <a:sym typeface="Arial"/>
              </a:defRPr>
            </a:lvl6pPr>
            <a:lvl7pPr marL="4041351" marR="0" lvl="6"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7pPr>
            <a:lvl8pPr marL="4663097" marR="0" lvl="7"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8pPr>
            <a:lvl9pPr marL="5284843" marR="0" lvl="8"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7619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ntent slide">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54211" y="733455"/>
            <a:ext cx="11186349" cy="669662"/>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352"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352"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352"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352"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352" b="1" i="0" u="none" strike="noStrike" cap="none">
                <a:solidFill>
                  <a:schemeClr val="dk2"/>
                </a:solidFill>
                <a:latin typeface="Arial"/>
                <a:ea typeface="Arial"/>
                <a:cs typeface="Arial"/>
                <a:sym typeface="Arial"/>
              </a:defRPr>
            </a:lvl5pPr>
            <a:lvl6pPr marL="621746" marR="0" lvl="5" indent="0" algn="l" rtl="0">
              <a:spcBef>
                <a:spcPts val="0"/>
              </a:spcBef>
              <a:spcAft>
                <a:spcPts val="0"/>
              </a:spcAft>
              <a:buNone/>
              <a:defRPr sz="4352" b="1" i="0" u="none" strike="noStrike" cap="none">
                <a:solidFill>
                  <a:schemeClr val="dk2"/>
                </a:solidFill>
                <a:latin typeface="Arial"/>
                <a:ea typeface="Arial"/>
                <a:cs typeface="Arial"/>
                <a:sym typeface="Arial"/>
              </a:defRPr>
            </a:lvl6pPr>
            <a:lvl7pPr marL="1243493" marR="0" lvl="6" indent="0" algn="l" rtl="0">
              <a:spcBef>
                <a:spcPts val="0"/>
              </a:spcBef>
              <a:spcAft>
                <a:spcPts val="0"/>
              </a:spcAft>
              <a:buNone/>
              <a:defRPr sz="4352" b="1" i="0" u="none" strike="noStrike" cap="none">
                <a:solidFill>
                  <a:schemeClr val="dk2"/>
                </a:solidFill>
                <a:latin typeface="Arial"/>
                <a:ea typeface="Arial"/>
                <a:cs typeface="Arial"/>
                <a:sym typeface="Arial"/>
              </a:defRPr>
            </a:lvl7pPr>
            <a:lvl8pPr marL="1865239" marR="0" lvl="7" indent="0" algn="l" rtl="0">
              <a:spcBef>
                <a:spcPts val="0"/>
              </a:spcBef>
              <a:spcAft>
                <a:spcPts val="0"/>
              </a:spcAft>
              <a:buNone/>
              <a:defRPr sz="4352" b="1" i="0" u="none" strike="noStrike" cap="none">
                <a:solidFill>
                  <a:schemeClr val="dk2"/>
                </a:solidFill>
                <a:latin typeface="Arial"/>
                <a:ea typeface="Arial"/>
                <a:cs typeface="Arial"/>
                <a:sym typeface="Arial"/>
              </a:defRPr>
            </a:lvl8pPr>
            <a:lvl9pPr marL="2486985" marR="0" lvl="8" indent="0" algn="l" rtl="0">
              <a:spcBef>
                <a:spcPts val="0"/>
              </a:spcBef>
              <a:spcAft>
                <a:spcPts val="0"/>
              </a:spcAft>
              <a:buNone/>
              <a:defRPr sz="4352" b="1"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body" idx="1"/>
          </p:nvPr>
        </p:nvSpPr>
        <p:spPr>
          <a:xfrm>
            <a:off x="654210" y="2010928"/>
            <a:ext cx="11186351" cy="523703"/>
          </a:xfrm>
          <a:prstGeom prst="rect">
            <a:avLst/>
          </a:prstGeom>
          <a:noFill/>
          <a:ln>
            <a:noFill/>
          </a:ln>
        </p:spPr>
        <p:txBody>
          <a:bodyPr wrap="square" lIns="91425" tIns="91425" rIns="91425" bIns="91425" anchor="t" anchorCtr="0"/>
          <a:lstStyle>
            <a:lvl1pPr marL="395069" marR="0" lvl="0" indent="-208545" algn="l" rtl="0">
              <a:spcBef>
                <a:spcPts val="0"/>
              </a:spcBef>
              <a:spcAft>
                <a:spcPts val="0"/>
              </a:spcAft>
              <a:buClr>
                <a:schemeClr val="lt2"/>
              </a:buClr>
              <a:buSzPct val="120000"/>
              <a:buFont typeface="Noto Sans Symbols"/>
              <a:buChar char="▪"/>
              <a:defRPr sz="2448" b="0" i="0" u="none" strike="noStrike" cap="none">
                <a:solidFill>
                  <a:schemeClr val="dk1"/>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951592" marR="0" lvl="5" indent="-288420" algn="l" rtl="0">
              <a:spcBef>
                <a:spcPts val="0"/>
              </a:spcBef>
              <a:spcAft>
                <a:spcPts val="0"/>
              </a:spcAft>
              <a:buClr>
                <a:schemeClr val="dk2"/>
              </a:buClr>
              <a:buSzPct val="70000"/>
              <a:buFont typeface="Noto Sans Symbols"/>
              <a:buChar char="▪"/>
              <a:defRPr sz="2448" b="0" i="0" u="none" strike="noStrike" cap="none">
                <a:solidFill>
                  <a:schemeClr val="dk1"/>
                </a:solidFill>
                <a:latin typeface="Arial"/>
                <a:ea typeface="Arial"/>
                <a:cs typeface="Arial"/>
                <a:sym typeface="Arial"/>
              </a:defRPr>
            </a:lvl6pPr>
            <a:lvl7pPr marL="2331549" marR="0" lvl="6" indent="-271149" algn="l" rtl="0">
              <a:spcBef>
                <a:spcPts val="0"/>
              </a:spcBef>
              <a:spcAft>
                <a:spcPts val="0"/>
              </a:spcAft>
              <a:buClr>
                <a:schemeClr val="dk2"/>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1472913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ntent 2">
    <p:spTree>
      <p:nvGrpSpPr>
        <p:cNvPr id="1" name="Shape 37"/>
        <p:cNvGrpSpPr/>
        <p:nvPr/>
      </p:nvGrpSpPr>
      <p:grpSpPr>
        <a:xfrm>
          <a:off x="0" y="0"/>
          <a:ext cx="0" cy="0"/>
          <a:chOff x="0" y="0"/>
          <a:chExt cx="0" cy="0"/>
        </a:xfrm>
      </p:grpSpPr>
      <p:sp>
        <p:nvSpPr>
          <p:cNvPr id="40" name="Shape 40"/>
          <p:cNvSpPr txBox="1">
            <a:spLocks noGrp="1"/>
          </p:cNvSpPr>
          <p:nvPr>
            <p:ph type="body" idx="1"/>
          </p:nvPr>
        </p:nvSpPr>
        <p:spPr>
          <a:xfrm>
            <a:off x="654212" y="2516088"/>
            <a:ext cx="5350275" cy="523703"/>
          </a:xfrm>
          <a:prstGeom prst="rect">
            <a:avLst/>
          </a:prstGeom>
          <a:noFill/>
          <a:ln>
            <a:noFill/>
          </a:ln>
        </p:spPr>
        <p:txBody>
          <a:bodyPr wrap="square" lIns="91425" tIns="91425" rIns="91425" bIns="91425" anchor="t" anchorCtr="0"/>
          <a:lstStyle>
            <a:lvl1pPr marL="395069" marR="0" lvl="0" indent="-208545" algn="l" rtl="0">
              <a:spcBef>
                <a:spcPts val="0"/>
              </a:spcBef>
              <a:spcAft>
                <a:spcPts val="0"/>
              </a:spcAft>
              <a:buClr>
                <a:schemeClr val="lt2"/>
              </a:buClr>
              <a:buSzPct val="120000"/>
              <a:buFont typeface="Noto Sans Symbols"/>
              <a:buChar char="▪"/>
              <a:defRPr sz="2448" b="0" i="0" u="none" strike="noStrike" cap="none">
                <a:solidFill>
                  <a:schemeClr val="dk1"/>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554366" marR="0" lvl="5" indent="-219337" algn="l" rtl="0">
              <a:spcBef>
                <a:spcPts val="0"/>
              </a:spcBef>
              <a:spcAft>
                <a:spcPts val="0"/>
              </a:spcAft>
              <a:buClr>
                <a:schemeClr val="lt2"/>
              </a:buClr>
              <a:buSzPct val="70000"/>
              <a:buFont typeface="Noto Sans Symbols"/>
              <a:buChar char="▪"/>
              <a:defRPr sz="2448" b="0" i="0" u="none" strike="noStrike" cap="none">
                <a:solidFill>
                  <a:schemeClr val="dk1"/>
                </a:solidFill>
                <a:latin typeface="Arial"/>
                <a:ea typeface="Arial"/>
                <a:cs typeface="Arial"/>
                <a:sym typeface="Arial"/>
              </a:defRPr>
            </a:lvl6pPr>
            <a:lvl7pPr marL="1865239" marR="0" lvl="6"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6492447" y="2516088"/>
            <a:ext cx="5350275" cy="523703"/>
          </a:xfrm>
          <a:prstGeom prst="rect">
            <a:avLst/>
          </a:prstGeom>
          <a:noFill/>
          <a:ln>
            <a:noFill/>
          </a:ln>
        </p:spPr>
        <p:txBody>
          <a:bodyPr wrap="square" lIns="91425" tIns="91425" rIns="91425" bIns="91425" anchor="t" anchorCtr="0"/>
          <a:lstStyle>
            <a:lvl1pPr marL="395069" marR="0" lvl="0" indent="-208545" algn="l" rtl="0">
              <a:spcBef>
                <a:spcPts val="0"/>
              </a:spcBef>
              <a:spcAft>
                <a:spcPts val="0"/>
              </a:spcAft>
              <a:buClr>
                <a:schemeClr val="lt2"/>
              </a:buClr>
              <a:buSzPct val="120000"/>
              <a:buFont typeface="Noto Sans Symbols"/>
              <a:buChar char="▪"/>
              <a:defRPr sz="2448" b="0" i="0" u="none" strike="noStrike" cap="none">
                <a:solidFill>
                  <a:schemeClr val="dk1"/>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554366" marR="0" lvl="5" indent="-219337" algn="l" rtl="0">
              <a:spcBef>
                <a:spcPts val="0"/>
              </a:spcBef>
              <a:spcAft>
                <a:spcPts val="0"/>
              </a:spcAft>
              <a:buClr>
                <a:schemeClr val="lt2"/>
              </a:buClr>
              <a:buSzPct val="70000"/>
              <a:buFont typeface="Noto Sans Symbols"/>
              <a:buChar char="▪"/>
              <a:defRPr sz="2448" b="0" i="0" u="none" strike="noStrike" cap="none">
                <a:solidFill>
                  <a:schemeClr val="dk1"/>
                </a:solidFill>
                <a:latin typeface="Arial"/>
                <a:ea typeface="Arial"/>
                <a:cs typeface="Arial"/>
                <a:sym typeface="Arial"/>
              </a:defRPr>
            </a:lvl6pPr>
            <a:lvl7pPr marL="1865239" marR="0" lvl="6"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3"/>
          </p:nvPr>
        </p:nvSpPr>
        <p:spPr>
          <a:xfrm>
            <a:off x="654212" y="1779082"/>
            <a:ext cx="5350275" cy="523703"/>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lt2"/>
              </a:buClr>
              <a:buFont typeface="Noto Sans Symbols"/>
              <a:buNone/>
              <a:defRPr sz="2448" b="1" i="0" u="none" strike="noStrike" cap="none">
                <a:solidFill>
                  <a:schemeClr val="lt2"/>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554366" marR="0" lvl="5" indent="-219337" algn="l" rtl="0">
              <a:spcBef>
                <a:spcPts val="0"/>
              </a:spcBef>
              <a:spcAft>
                <a:spcPts val="0"/>
              </a:spcAft>
              <a:buClr>
                <a:schemeClr val="lt2"/>
              </a:buClr>
              <a:buSzPct val="70000"/>
              <a:buFont typeface="Noto Sans Symbols"/>
              <a:buChar char="▪"/>
              <a:defRPr sz="2448" b="0" i="0" u="none" strike="noStrike" cap="none">
                <a:solidFill>
                  <a:schemeClr val="dk1"/>
                </a:solidFill>
                <a:latin typeface="Arial"/>
                <a:ea typeface="Arial"/>
                <a:cs typeface="Arial"/>
                <a:sym typeface="Arial"/>
              </a:defRPr>
            </a:lvl6pPr>
            <a:lvl7pPr marL="1865239" marR="0" lvl="6"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4"/>
          </p:nvPr>
        </p:nvSpPr>
        <p:spPr>
          <a:xfrm>
            <a:off x="6492447" y="1779082"/>
            <a:ext cx="5350275" cy="523703"/>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lt2"/>
              </a:buClr>
              <a:buFont typeface="Noto Sans Symbols"/>
              <a:buNone/>
              <a:defRPr sz="2448" b="1" i="0" u="none" strike="noStrike" cap="none">
                <a:solidFill>
                  <a:schemeClr val="lt2"/>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554366" marR="0" lvl="5" indent="-219337" algn="l" rtl="0">
              <a:spcBef>
                <a:spcPts val="0"/>
              </a:spcBef>
              <a:spcAft>
                <a:spcPts val="0"/>
              </a:spcAft>
              <a:buClr>
                <a:schemeClr val="lt2"/>
              </a:buClr>
              <a:buSzPct val="70000"/>
              <a:buFont typeface="Noto Sans Symbols"/>
              <a:buChar char="▪"/>
              <a:defRPr sz="2448" b="0" i="0" u="none" strike="noStrike" cap="none">
                <a:solidFill>
                  <a:schemeClr val="dk1"/>
                </a:solidFill>
                <a:latin typeface="Arial"/>
                <a:ea typeface="Arial"/>
                <a:cs typeface="Arial"/>
                <a:sym typeface="Arial"/>
              </a:defRPr>
            </a:lvl6pPr>
            <a:lvl7pPr marL="1865239" marR="0" lvl="6"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7pPr>
            <a:lvl8pPr marL="2176112" marR="0" lvl="7" indent="-202066"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8pPr>
            <a:lvl9pPr marL="2480509" marR="0" lvl="8" indent="-195592" algn="l" rtl="0">
              <a:spcBef>
                <a:spcPts val="0"/>
              </a:spcBef>
              <a:spcAft>
                <a:spcPts val="0"/>
              </a:spcAft>
              <a:buClr>
                <a:schemeClr val="dk1"/>
              </a:buClr>
              <a:buSzPct val="70000"/>
              <a:buFont typeface="Arial"/>
              <a:buChar char="–"/>
              <a:defRPr sz="2448"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title"/>
          </p:nvPr>
        </p:nvSpPr>
        <p:spPr>
          <a:xfrm>
            <a:off x="654212" y="741551"/>
            <a:ext cx="11188509" cy="669662"/>
          </a:xfrm>
          <a:prstGeom prst="rect">
            <a:avLst/>
          </a:prstGeom>
          <a:noFill/>
          <a:ln>
            <a:noFill/>
          </a:ln>
        </p:spPr>
        <p:txBody>
          <a:bodyPr wrap="square" lIns="91425" tIns="91425" rIns="91425" bIns="91425" anchor="t" anchorCtr="0"/>
          <a:lstStyle>
            <a:lvl1pPr marL="0" marR="0" lvl="0" indent="0" algn="l" rtl="0">
              <a:spcBef>
                <a:spcPts val="0"/>
              </a:spcBef>
              <a:spcAft>
                <a:spcPts val="0"/>
              </a:spcAft>
              <a:buNone/>
              <a:defRPr sz="4352" b="1" i="0" u="none" strike="noStrike" cap="none">
                <a:solidFill>
                  <a:schemeClr val="dk2"/>
                </a:solidFill>
                <a:latin typeface="Arial"/>
                <a:ea typeface="Arial"/>
                <a:cs typeface="Arial"/>
                <a:sym typeface="Arial"/>
              </a:defRPr>
            </a:lvl1pPr>
            <a:lvl2pPr marL="0" marR="0" lvl="1" indent="0" algn="l" rtl="0">
              <a:spcBef>
                <a:spcPts val="0"/>
              </a:spcBef>
              <a:spcAft>
                <a:spcPts val="0"/>
              </a:spcAft>
              <a:buNone/>
              <a:defRPr sz="4352" b="1" i="0" u="none" strike="noStrike" cap="none">
                <a:solidFill>
                  <a:schemeClr val="dk2"/>
                </a:solidFill>
                <a:latin typeface="Arial"/>
                <a:ea typeface="Arial"/>
                <a:cs typeface="Arial"/>
                <a:sym typeface="Arial"/>
              </a:defRPr>
            </a:lvl2pPr>
            <a:lvl3pPr marL="0" marR="0" lvl="2" indent="0" algn="l" rtl="0">
              <a:spcBef>
                <a:spcPts val="0"/>
              </a:spcBef>
              <a:spcAft>
                <a:spcPts val="0"/>
              </a:spcAft>
              <a:buNone/>
              <a:defRPr sz="4352" b="1" i="0" u="none" strike="noStrike" cap="none">
                <a:solidFill>
                  <a:schemeClr val="dk2"/>
                </a:solidFill>
                <a:latin typeface="Arial"/>
                <a:ea typeface="Arial"/>
                <a:cs typeface="Arial"/>
                <a:sym typeface="Arial"/>
              </a:defRPr>
            </a:lvl3pPr>
            <a:lvl4pPr marL="0" marR="0" lvl="3" indent="0" algn="l" rtl="0">
              <a:spcBef>
                <a:spcPts val="0"/>
              </a:spcBef>
              <a:spcAft>
                <a:spcPts val="0"/>
              </a:spcAft>
              <a:buNone/>
              <a:defRPr sz="4352" b="1" i="0" u="none" strike="noStrike" cap="none">
                <a:solidFill>
                  <a:schemeClr val="dk2"/>
                </a:solidFill>
                <a:latin typeface="Arial"/>
                <a:ea typeface="Arial"/>
                <a:cs typeface="Arial"/>
                <a:sym typeface="Arial"/>
              </a:defRPr>
            </a:lvl4pPr>
            <a:lvl5pPr marL="0" marR="0" lvl="4" indent="0" algn="l" rtl="0">
              <a:spcBef>
                <a:spcPts val="0"/>
              </a:spcBef>
              <a:spcAft>
                <a:spcPts val="0"/>
              </a:spcAft>
              <a:buNone/>
              <a:defRPr sz="4352" b="1" i="0" u="none" strike="noStrike" cap="none">
                <a:solidFill>
                  <a:schemeClr val="dk2"/>
                </a:solidFill>
                <a:latin typeface="Arial"/>
                <a:ea typeface="Arial"/>
                <a:cs typeface="Arial"/>
                <a:sym typeface="Arial"/>
              </a:defRPr>
            </a:lvl5pPr>
            <a:lvl6pPr marL="621746" marR="0" lvl="5" indent="0" algn="l" rtl="0">
              <a:spcBef>
                <a:spcPts val="0"/>
              </a:spcBef>
              <a:spcAft>
                <a:spcPts val="0"/>
              </a:spcAft>
              <a:buNone/>
              <a:defRPr sz="4352" b="1" i="0" u="none" strike="noStrike" cap="none">
                <a:solidFill>
                  <a:schemeClr val="dk2"/>
                </a:solidFill>
                <a:latin typeface="Arial"/>
                <a:ea typeface="Arial"/>
                <a:cs typeface="Arial"/>
                <a:sym typeface="Arial"/>
              </a:defRPr>
            </a:lvl6pPr>
            <a:lvl7pPr marL="1243493" marR="0" lvl="6" indent="0" algn="l" rtl="0">
              <a:spcBef>
                <a:spcPts val="0"/>
              </a:spcBef>
              <a:spcAft>
                <a:spcPts val="0"/>
              </a:spcAft>
              <a:buNone/>
              <a:defRPr sz="4352" b="1" i="0" u="none" strike="noStrike" cap="none">
                <a:solidFill>
                  <a:schemeClr val="dk2"/>
                </a:solidFill>
                <a:latin typeface="Arial"/>
                <a:ea typeface="Arial"/>
                <a:cs typeface="Arial"/>
                <a:sym typeface="Arial"/>
              </a:defRPr>
            </a:lvl7pPr>
            <a:lvl8pPr marL="1865239" marR="0" lvl="7" indent="0" algn="l" rtl="0">
              <a:spcBef>
                <a:spcPts val="0"/>
              </a:spcBef>
              <a:spcAft>
                <a:spcPts val="0"/>
              </a:spcAft>
              <a:buNone/>
              <a:defRPr sz="4352" b="1" i="0" u="none" strike="noStrike" cap="none">
                <a:solidFill>
                  <a:schemeClr val="dk2"/>
                </a:solidFill>
                <a:latin typeface="Arial"/>
                <a:ea typeface="Arial"/>
                <a:cs typeface="Arial"/>
                <a:sym typeface="Arial"/>
              </a:defRPr>
            </a:lvl8pPr>
            <a:lvl9pPr marL="2486985" marR="0" lvl="8" indent="0" algn="l" rtl="0">
              <a:spcBef>
                <a:spcPts val="0"/>
              </a:spcBef>
              <a:spcAft>
                <a:spcPts val="0"/>
              </a:spcAft>
              <a:buNone/>
              <a:defRPr sz="4352" b="1" i="0" u="none" strike="noStrike" cap="none">
                <a:solidFill>
                  <a:schemeClr val="dk2"/>
                </a:solidFill>
                <a:latin typeface="Arial"/>
                <a:ea typeface="Arial"/>
                <a:cs typeface="Arial"/>
                <a:sym typeface="Arial"/>
              </a:defRPr>
            </a:lvl9pPr>
          </a:lstStyle>
          <a:p>
            <a:endParaRPr/>
          </a:p>
        </p:txBody>
      </p:sp>
      <p:sp>
        <p:nvSpPr>
          <p:cNvPr id="45" name="Shape 45"/>
          <p:cNvSpPr txBox="1">
            <a:spLocks noGrp="1"/>
          </p:cNvSpPr>
          <p:nvPr>
            <p:ph type="body" idx="5"/>
          </p:nvPr>
        </p:nvSpPr>
        <p:spPr>
          <a:xfrm>
            <a:off x="654210" y="1295746"/>
            <a:ext cx="11186351" cy="523703"/>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lt2"/>
              </a:buClr>
              <a:buFont typeface="Noto Sans Symbols"/>
              <a:buNone/>
              <a:defRPr sz="2448" b="1" i="0" u="none" strike="noStrike" cap="none">
                <a:solidFill>
                  <a:schemeClr val="lt2"/>
                </a:solidFill>
                <a:latin typeface="Arial"/>
                <a:ea typeface="Arial"/>
                <a:cs typeface="Arial"/>
                <a:sym typeface="Arial"/>
              </a:defRPr>
            </a:lvl1pPr>
            <a:lvl2pPr marL="388591" marR="0" lvl="1" indent="-233155" algn="l" rtl="0">
              <a:spcBef>
                <a:spcPts val="0"/>
              </a:spcBef>
              <a:spcAft>
                <a:spcPts val="0"/>
              </a:spcAft>
              <a:buClr>
                <a:schemeClr val="lt2"/>
              </a:buClr>
              <a:buSzPct val="100000"/>
              <a:buFont typeface="Noto Sans Symbols"/>
              <a:buChar char="▪"/>
              <a:defRPr sz="2448" b="0" i="0" u="none" strike="noStrike" cap="none">
                <a:solidFill>
                  <a:schemeClr val="dk1"/>
                </a:solidFill>
                <a:latin typeface="Arial"/>
                <a:ea typeface="Arial"/>
                <a:cs typeface="Arial"/>
                <a:sym typeface="Arial"/>
              </a:defRPr>
            </a:lvl2pPr>
            <a:lvl3pPr marL="777183" marR="0" lvl="2" indent="-240063" algn="l" rtl="0">
              <a:spcBef>
                <a:spcPts val="0"/>
              </a:spcBef>
              <a:spcAft>
                <a:spcPts val="0"/>
              </a:spcAft>
              <a:buClr>
                <a:schemeClr val="lt2"/>
              </a:buClr>
              <a:buSzPct val="90000"/>
              <a:buFont typeface="Arial"/>
              <a:buChar char="–"/>
              <a:defRPr sz="2448" b="0" i="0" u="none" strike="noStrike" cap="none">
                <a:solidFill>
                  <a:schemeClr val="dk1"/>
                </a:solidFill>
                <a:latin typeface="Arial"/>
                <a:ea typeface="Arial"/>
                <a:cs typeface="Arial"/>
                <a:sym typeface="Arial"/>
              </a:defRPr>
            </a:lvl3pPr>
            <a:lvl4pPr marL="1157139" marR="0" lvl="3" indent="-255605" algn="l" rtl="0">
              <a:spcBef>
                <a:spcPts val="0"/>
              </a:spcBef>
              <a:spcAft>
                <a:spcPts val="0"/>
              </a:spcAft>
              <a:buClr>
                <a:schemeClr val="lt2"/>
              </a:buClr>
              <a:buSzPct val="79999"/>
              <a:buFont typeface="Noto Sans Symbols"/>
              <a:buChar char="▪"/>
              <a:defRPr sz="2448" b="0" i="0" u="none" strike="noStrike" cap="none">
                <a:solidFill>
                  <a:schemeClr val="dk1"/>
                </a:solidFill>
                <a:latin typeface="Arial"/>
                <a:ea typeface="Arial"/>
                <a:cs typeface="Arial"/>
                <a:sym typeface="Arial"/>
              </a:defRPr>
            </a:lvl4pPr>
            <a:lvl5pPr marL="1545730" marR="0" lvl="4" indent="-279784" algn="l" rtl="0">
              <a:spcBef>
                <a:spcPts val="0"/>
              </a:spcBef>
              <a:spcAft>
                <a:spcPts val="0"/>
              </a:spcAft>
              <a:buClr>
                <a:schemeClr val="lt2"/>
              </a:buClr>
              <a:buSzPct val="70000"/>
              <a:buFont typeface="Arial"/>
              <a:buChar char="–"/>
              <a:defRPr sz="2448" b="0" i="0" u="none" strike="noStrike" cap="none">
                <a:solidFill>
                  <a:schemeClr val="dk1"/>
                </a:solidFill>
                <a:latin typeface="Arial"/>
                <a:ea typeface="Arial"/>
                <a:cs typeface="Arial"/>
                <a:sym typeface="Arial"/>
              </a:defRPr>
            </a:lvl5pPr>
            <a:lvl6pPr marL="1865239" marR="0" lvl="5" indent="-224519" algn="l" rtl="0">
              <a:spcBef>
                <a:spcPts val="544"/>
              </a:spcBef>
              <a:buClr>
                <a:schemeClr val="lt2"/>
              </a:buClr>
              <a:buSzPct val="60000"/>
              <a:buFont typeface="Noto Sans Symbols"/>
              <a:buChar char="▪"/>
              <a:defRPr sz="2720" b="0" i="0" u="none" strike="noStrike" cap="none">
                <a:solidFill>
                  <a:schemeClr val="dk1"/>
                </a:solidFill>
                <a:latin typeface="Arial"/>
                <a:ea typeface="Arial"/>
                <a:cs typeface="Arial"/>
                <a:sym typeface="Arial"/>
              </a:defRPr>
            </a:lvl6pPr>
            <a:lvl7pPr marL="4041351" marR="0" lvl="6"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7pPr>
            <a:lvl8pPr marL="4663097" marR="0" lvl="7"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8pPr>
            <a:lvl9pPr marL="5284843" marR="0" lvl="8" indent="-138166" algn="l" rtl="0">
              <a:spcBef>
                <a:spcPts val="544"/>
              </a:spcBef>
              <a:buClr>
                <a:schemeClr val="dk1"/>
              </a:buClr>
              <a:buSzPct val="100000"/>
              <a:buFont typeface="Arial"/>
              <a:buChar char="•"/>
              <a:defRPr sz="272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06658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7343194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325395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10120147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7153711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200498210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0764264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11532869" y="6221127"/>
            <a:ext cx="416074" cy="372394"/>
          </a:xfrm>
          <a:prstGeom prst="rect">
            <a:avLst/>
          </a:prstGeom>
        </p:spPr>
        <p:txBody>
          <a:bodyPr/>
          <a:lstStyle/>
          <a:p>
            <a:pPr defTabSz="932619"/>
            <a:fld id="{72791EF6-4CC3-A645-99B4-EB889446B386}" type="slidenum">
              <a:rPr lang="en-US" smtClean="0">
                <a:solidFill>
                  <a:prstClr val="black"/>
                </a:solidFill>
                <a:latin typeface="Calibri"/>
              </a:rPr>
              <a:pPr defTabSz="932619"/>
              <a:t>‹#›</a:t>
            </a:fld>
            <a:endParaRPr lang="en-US">
              <a:solidFill>
                <a:prstClr val="black"/>
              </a:solidFill>
              <a:latin typeface="Calibri"/>
            </a:endParaRPr>
          </a:p>
        </p:txBody>
      </p:sp>
      <p:sp>
        <p:nvSpPr>
          <p:cNvPr id="4" name="Text Placeholder 3"/>
          <p:cNvSpPr>
            <a:spLocks noGrp="1"/>
          </p:cNvSpPr>
          <p:nvPr>
            <p:ph type="body" sz="quarter" idx="13"/>
          </p:nvPr>
        </p:nvSpPr>
        <p:spPr>
          <a:xfrm>
            <a:off x="388642" y="1704917"/>
            <a:ext cx="8593799" cy="1915333"/>
          </a:xfrm>
          <a:prstGeom prst="rect">
            <a:avLst/>
          </a:prstGeom>
        </p:spPr>
        <p:txBody>
          <a:bodyPr lIns="68580" tIns="34290" rIns="68580" bIns="34290"/>
          <a:lstStyle>
            <a:lvl1pPr marL="524599" indent="-524599">
              <a:lnSpc>
                <a:spcPct val="110000"/>
              </a:lnSpc>
              <a:buClr>
                <a:srgbClr val="27A5BE"/>
              </a:buClr>
              <a:buFont typeface="+mj-lt"/>
              <a:buAutoNum type="arabicPeriod"/>
              <a:defRPr sz="1904" b="0" i="0">
                <a:solidFill>
                  <a:schemeClr val="bg2">
                    <a:lumMod val="50000"/>
                  </a:schemeClr>
                </a:solidFill>
                <a:latin typeface="Segoe UI" charset="0"/>
                <a:ea typeface="Segoe UI" charset="0"/>
                <a:cs typeface="Segoe UI" charset="0"/>
              </a:defRPr>
            </a:lvl1pPr>
            <a:lvl2pPr>
              <a:lnSpc>
                <a:spcPct val="110000"/>
              </a:lnSpc>
              <a:defRPr sz="1904" b="0" i="0">
                <a:solidFill>
                  <a:schemeClr val="bg2">
                    <a:lumMod val="50000"/>
                  </a:schemeClr>
                </a:solidFill>
                <a:latin typeface="Segoe UI" charset="0"/>
                <a:ea typeface="Segoe UI" charset="0"/>
                <a:cs typeface="Segoe UI" charset="0"/>
              </a:defRPr>
            </a:lvl2pPr>
            <a:lvl3pPr>
              <a:lnSpc>
                <a:spcPct val="110000"/>
              </a:lnSpc>
              <a:defRPr sz="1904" b="0" i="0">
                <a:solidFill>
                  <a:schemeClr val="bg2">
                    <a:lumMod val="50000"/>
                  </a:schemeClr>
                </a:solidFill>
                <a:latin typeface="Segoe UI" charset="0"/>
                <a:ea typeface="Segoe UI" charset="0"/>
                <a:cs typeface="Segoe UI" charset="0"/>
              </a:defRPr>
            </a:lvl3pPr>
            <a:lvl4pPr>
              <a:lnSpc>
                <a:spcPct val="110000"/>
              </a:lnSpc>
              <a:defRPr sz="1904" b="0" i="0">
                <a:solidFill>
                  <a:schemeClr val="bg2">
                    <a:lumMod val="50000"/>
                  </a:schemeClr>
                </a:solidFill>
                <a:latin typeface="Segoe UI" charset="0"/>
                <a:ea typeface="Segoe UI" charset="0"/>
                <a:cs typeface="Segoe UI" charset="0"/>
              </a:defRPr>
            </a:lvl4pPr>
            <a:lvl5pPr>
              <a:lnSpc>
                <a:spcPct val="110000"/>
              </a:lnSpc>
              <a:defRPr sz="1904" b="0" i="0">
                <a:solidFill>
                  <a:schemeClr val="bg2">
                    <a:lumMod val="50000"/>
                  </a:schemeClr>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58654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36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image" Target="../media/image1.emf"/><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image" Target="../media/image1.emf"/><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9" Type="http://schemas.openxmlformats.org/officeDocument/2006/relationships/slideLayout" Target="../slideLayouts/slideLayout102.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42" Type="http://schemas.openxmlformats.org/officeDocument/2006/relationships/slideLayout" Target="../slideLayouts/slideLayout105.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slideLayout" Target="../slideLayouts/slideLayout101.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41" Type="http://schemas.openxmlformats.org/officeDocument/2006/relationships/slideLayout" Target="../slideLayouts/slideLayout104.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slideLayout" Target="../slideLayouts/slideLayout100.xml"/><Relationship Id="rId40" Type="http://schemas.openxmlformats.org/officeDocument/2006/relationships/slideLayout" Target="../slideLayouts/slideLayout10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4" Type="http://schemas.openxmlformats.org/officeDocument/2006/relationships/image" Target="../media/image10.png"/><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 Id="rId4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image" Target="../media/image20.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656" r:id="rId18"/>
    <p:sldLayoutId id="2147484657" r:id="rId19"/>
    <p:sldLayoutId id="2147484658" r:id="rId20"/>
    <p:sldLayoutId id="2147484659"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652" r:id="rId18"/>
    <p:sldLayoutId id="2147484653" r:id="rId19"/>
    <p:sldLayoutId id="2147484654" r:id="rId20"/>
    <p:sldLayoutId id="214748465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26207339"/>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648" r:id="rId18"/>
    <p:sldLayoutId id="2147484649" r:id="rId19"/>
    <p:sldLayoutId id="2147484650" r:id="rId20"/>
    <p:sldLayoutId id="2147484651"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44" cstate="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50198507"/>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4" r:id="rId10"/>
    <p:sldLayoutId id="2147484545" r:id="rId11"/>
    <p:sldLayoutId id="2147484547" r:id="rId12"/>
    <p:sldLayoutId id="2147484570" r:id="rId13"/>
    <p:sldLayoutId id="2147484571"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60"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 id="2147484670" r:id="rId34"/>
    <p:sldLayoutId id="2147484671" r:id="rId35"/>
    <p:sldLayoutId id="2147484672" r:id="rId36"/>
    <p:sldLayoutId id="2147484673" r:id="rId37"/>
    <p:sldLayoutId id="2147484674" r:id="rId38"/>
    <p:sldLayoutId id="2147484676" r:id="rId39"/>
    <p:sldLayoutId id="2147484677" r:id="rId40"/>
    <p:sldLayoutId id="2147484678" r:id="rId41"/>
    <p:sldLayoutId id="2147484679" r:id="rId4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email">
            <a:extLst>
              <a:ext uri="{28A0092B-C50C-407E-A947-70E740481C1C}">
                <a14:useLocalDpi xmlns:a14="http://schemas.microsoft.com/office/drawing/2010/main" val="0"/>
              </a:ext>
            </a:extLst>
          </a:blip>
          <a:stretch>
            <a:fillRect/>
          </a:stretch>
        </p:blipFill>
        <p:spPr>
          <a:xfrm rot="5400000">
            <a:off x="10532397" y="1944336"/>
            <a:ext cx="4298019" cy="409351"/>
          </a:xfrm>
          <a:prstGeom prst="rect">
            <a:avLst/>
          </a:prstGeom>
        </p:spPr>
      </p:pic>
    </p:spTree>
    <p:extLst>
      <p:ext uri="{BB962C8B-B14F-4D97-AF65-F5344CB8AC3E}">
        <p14:creationId xmlns:p14="http://schemas.microsoft.com/office/powerpoint/2010/main" val="1597816510"/>
      </p:ext>
    </p:extLst>
  </p:cSld>
  <p:clrMap bg1="dk1" tx1="lt1" bg2="dk2" tx2="lt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 id="2147484568" r:id="rId19"/>
    <p:sldLayoutId id="2147484569"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Lst>
  <p:transition>
    <p:fade/>
  </p:transition>
  <p:txStyles>
    <p:titleStyle>
      <a:lvl1pPr algn="l" defTabSz="931710" rtl="0" eaLnBrk="1" latinLnBrk="0" hangingPunct="1">
        <a:lnSpc>
          <a:spcPct val="90000"/>
        </a:lnSpc>
        <a:spcBef>
          <a:spcPct val="0"/>
        </a:spcBef>
        <a:buNone/>
        <a:defRPr lang="en-US" sz="4200" b="0" kern="1200" cap="none" spc="-102" baseline="0" dirty="0" smtClean="0">
          <a:ln w="3175">
            <a:noFill/>
          </a:ln>
          <a:solidFill>
            <a:schemeClr val="accent4"/>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chemeClr val="bg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Arial" charset="0"/>
        <a:buChar char="•"/>
        <a:tabLst/>
        <a:defRPr sz="2000" kern="1200" spc="0" baseline="0">
          <a:solidFill>
            <a:schemeClr val="bg1"/>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Arial" charset="0"/>
        <a:buChar char="•"/>
        <a:tabLst/>
        <a:defRPr sz="2000" kern="1200" spc="0" baseline="0">
          <a:solidFill>
            <a:schemeClr val="bg1"/>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Arial" charset="0"/>
        <a:buChar char="•"/>
        <a:tabLst/>
        <a:defRPr sz="1800" kern="1200" spc="0" baseline="0">
          <a:solidFill>
            <a:schemeClr val="bg1"/>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charset="0"/>
        <a:buChar char="•"/>
        <a:tabLst/>
        <a:defRPr sz="1800" kern="1200" spc="0" baseline="0">
          <a:solidFill>
            <a:schemeClr val="bg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82.xml"/><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9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88.xml"/><Relationship Id="rId4" Type="http://schemas.openxmlformats.org/officeDocument/2006/relationships/image" Target="../media/image2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0.xml"/><Relationship Id="rId5" Type="http://schemas.openxmlformats.org/officeDocument/2006/relationships/image" Target="../media/image41.pn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90.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5.xml"/><Relationship Id="rId5" Type="http://schemas.openxmlformats.org/officeDocument/2006/relationships/image" Target="../media/image48.emf"/><Relationship Id="rId4" Type="http://schemas.openxmlformats.org/officeDocument/2006/relationships/image" Target="../media/image47.emf"/></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65.xml"/><Relationship Id="rId4" Type="http://schemas.openxmlformats.org/officeDocument/2006/relationships/image" Target="../media/image5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0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03.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99.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93.xml"/><Relationship Id="rId5" Type="http://schemas.openxmlformats.org/officeDocument/2006/relationships/image" Target="../media/image62.png"/><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93.xml"/><Relationship Id="rId6" Type="http://schemas.microsoft.com/office/2007/relationships/hdphoto" Target="../media/hdphoto2.wdp"/><Relationship Id="rId5" Type="http://schemas.openxmlformats.org/officeDocument/2006/relationships/image" Target="../media/image64.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png"/><Relationship Id="rId7" Type="http://schemas.openxmlformats.org/officeDocument/2006/relationships/image" Target="../media/image70.emf"/><Relationship Id="rId2" Type="http://schemas.openxmlformats.org/officeDocument/2006/relationships/notesSlide" Target="../notesSlides/notesSlide38.xml"/><Relationship Id="rId1" Type="http://schemas.openxmlformats.org/officeDocument/2006/relationships/slideLayout" Target="../slideLayouts/slideLayout65.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5.png"/><Relationship Id="rId3" Type="http://schemas.openxmlformats.org/officeDocument/2006/relationships/image" Target="../media/image73.emf"/><Relationship Id="rId21" Type="http://schemas.openxmlformats.org/officeDocument/2006/relationships/image" Target="../media/image91.png"/><Relationship Id="rId7" Type="http://schemas.openxmlformats.org/officeDocument/2006/relationships/image" Target="../media/image77.emf"/><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4.png"/><Relationship Id="rId2" Type="http://schemas.openxmlformats.org/officeDocument/2006/relationships/image" Target="../media/image72.png"/><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65.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3.emf"/><Relationship Id="rId5" Type="http://schemas.openxmlformats.org/officeDocument/2006/relationships/image" Target="../media/image75.emf"/><Relationship Id="rId15" Type="http://schemas.openxmlformats.org/officeDocument/2006/relationships/image" Target="../media/image85.png"/><Relationship Id="rId23" Type="http://schemas.microsoft.com/office/2007/relationships/hdphoto" Target="../media/hdphoto4.wdp"/><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emf"/><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99.xml"/><Relationship Id="rId4" Type="http://schemas.openxmlformats.org/officeDocument/2006/relationships/image" Target="../media/image9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99.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65.xml"/><Relationship Id="rId6" Type="http://schemas.openxmlformats.org/officeDocument/2006/relationships/image" Target="../media/image103.tiff"/><Relationship Id="rId5" Type="http://schemas.openxmlformats.org/officeDocument/2006/relationships/image" Target="../media/image102.tiff"/><Relationship Id="rId4" Type="http://schemas.openxmlformats.org/officeDocument/2006/relationships/image" Target="../media/image101.tiff"/></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6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80.xml"/></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7.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Layout" Target="../slideLayouts/slideLayout97.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9.xml"/><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98.xml"/><Relationship Id="rId5" Type="http://schemas.openxmlformats.org/officeDocument/2006/relationships/image" Target="../media/image115.tiff"/><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7.jpeg"/><Relationship Id="rId1" Type="http://schemas.openxmlformats.org/officeDocument/2006/relationships/slideLayout" Target="../slideLayouts/slideLayout64.xml"/><Relationship Id="rId4" Type="http://schemas.openxmlformats.org/officeDocument/2006/relationships/image" Target="../media/image118.tiff"/></Relationships>
</file>

<file path=ppt/slides/_rels/slide7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64.xml"/><Relationship Id="rId4" Type="http://schemas.openxmlformats.org/officeDocument/2006/relationships/chart" Target="../charts/char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64.xml"/><Relationship Id="rId4" Type="http://schemas.openxmlformats.org/officeDocument/2006/relationships/image" Target="../media/image119.emf"/></Relationships>
</file>

<file path=ppt/slides/_rels/slide7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6.xml"/><Relationship Id="rId1" Type="http://schemas.openxmlformats.org/officeDocument/2006/relationships/slideLayout" Target="../slideLayouts/slideLayout64.xml"/><Relationship Id="rId4" Type="http://schemas.openxmlformats.org/officeDocument/2006/relationships/chart" Target="../charts/char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72.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9.xml"/><Relationship Id="rId1" Type="http://schemas.openxmlformats.org/officeDocument/2006/relationships/slideLayout" Target="../slideLayouts/slideLayout72.xml"/></Relationships>
</file>

<file path=ppt/slides/_rels/slide82.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notesSlide" Target="../notesSlides/notesSlide60.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3.emf"/><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emf"/><Relationship Id="rId2" Type="http://schemas.openxmlformats.org/officeDocument/2006/relationships/notesSlide" Target="../notesSlides/notesSlide61.xml"/><Relationship Id="rId1" Type="http://schemas.openxmlformats.org/officeDocument/2006/relationships/slideLayout" Target="../slideLayouts/slideLayout99.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4.emf"/></Relationships>
</file>

<file path=ppt/slides/_rels/slide84.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3.emf"/><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emf"/><Relationship Id="rId2" Type="http://schemas.openxmlformats.org/officeDocument/2006/relationships/notesSlide" Target="../notesSlides/notesSlide62.xml"/><Relationship Id="rId1" Type="http://schemas.openxmlformats.org/officeDocument/2006/relationships/slideLayout" Target="../slideLayouts/slideLayout100.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4.emf"/></Relationships>
</file>

<file path=ppt/slides/_rels/slide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6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1.xml"/></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4.xml"/><Relationship Id="rId1" Type="http://schemas.openxmlformats.org/officeDocument/2006/relationships/slideLayout" Target="../slideLayouts/slideLayout9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1.xml"/></Relationships>
</file>

<file path=ppt/slides/_rels/slide8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6.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135A"/>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41437" y="1255196"/>
            <a:ext cx="9791700" cy="37465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8437" y="5443659"/>
            <a:ext cx="2392363" cy="1002269"/>
          </a:xfrm>
          <a:prstGeom prst="rect">
            <a:avLst/>
          </a:prstGeom>
        </p:spPr>
      </p:pic>
      <p:sp>
        <p:nvSpPr>
          <p:cNvPr id="4" name="TextBox 3"/>
          <p:cNvSpPr txBox="1"/>
          <p:nvPr/>
        </p:nvSpPr>
        <p:spPr>
          <a:xfrm>
            <a:off x="2636837" y="5630862"/>
            <a:ext cx="47579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chemeClr val="bg1"/>
                </a:solidFill>
              </a:rPr>
              <a:t>MOBILE APP DEVELOPMENT WITH</a:t>
            </a:r>
          </a:p>
        </p:txBody>
      </p:sp>
    </p:spTree>
    <p:extLst>
      <p:ext uri="{BB962C8B-B14F-4D97-AF65-F5344CB8AC3E}">
        <p14:creationId xmlns:p14="http://schemas.microsoft.com/office/powerpoint/2010/main" val="378864769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Silo: Build App Multiple Times</a:t>
            </a:r>
          </a:p>
        </p:txBody>
      </p:sp>
      <p:sp>
        <p:nvSpPr>
          <p:cNvPr id="233" name="Shape 233"/>
          <p:cNvSpPr txBox="1"/>
          <p:nvPr/>
        </p:nvSpPr>
        <p:spPr>
          <a:xfrm>
            <a:off x="1022277" y="5748717"/>
            <a:ext cx="10447715" cy="736569"/>
          </a:xfrm>
          <a:prstGeom prst="rect">
            <a:avLst/>
          </a:prstGeom>
          <a:noFill/>
          <a:ln>
            <a:noFill/>
          </a:ln>
        </p:spPr>
        <p:txBody>
          <a:bodyPr wrap="square" lIns="248653" tIns="198916" rIns="248653" bIns="198916" anchor="t" anchorCtr="0">
            <a:noAutofit/>
          </a:bodyPr>
          <a:lstStyle/>
          <a:p>
            <a:pPr algn="ctr">
              <a:buSzPct val="25000"/>
            </a:pPr>
            <a:r>
              <a:rPr lang="en-US" sz="2176" dirty="0">
                <a:solidFill>
                  <a:schemeClr val="dk1"/>
                </a:solidFill>
                <a:latin typeface="+mj-lt"/>
                <a:ea typeface="Arial"/>
                <a:cs typeface="Arial"/>
                <a:sym typeface="Arial"/>
              </a:rPr>
              <a:t>No shared code </a:t>
            </a:r>
            <a:r>
              <a:rPr lang="en-US" sz="2176" dirty="0">
                <a:solidFill>
                  <a:srgbClr val="710B1B"/>
                </a:solidFill>
                <a:latin typeface="+mj-lt"/>
                <a:ea typeface="Arial"/>
                <a:cs typeface="Arial"/>
                <a:sym typeface="Arial"/>
              </a:rPr>
              <a:t>•</a:t>
            </a:r>
            <a:r>
              <a:rPr lang="en-US" sz="2176" dirty="0">
                <a:solidFill>
                  <a:schemeClr val="dk1"/>
                </a:solidFill>
                <a:latin typeface="+mj-lt"/>
                <a:ea typeface="Arial"/>
                <a:cs typeface="Arial"/>
                <a:sym typeface="Arial"/>
              </a:rPr>
              <a:t> Many languages &amp; development environments </a:t>
            </a:r>
            <a:r>
              <a:rPr lang="en-US" sz="2176" dirty="0">
                <a:solidFill>
                  <a:srgbClr val="710B1B"/>
                </a:solidFill>
                <a:latin typeface="+mj-lt"/>
                <a:ea typeface="Arial"/>
                <a:cs typeface="Arial"/>
                <a:sym typeface="Arial"/>
              </a:rPr>
              <a:t>•</a:t>
            </a:r>
            <a:r>
              <a:rPr lang="en-US" sz="2176" dirty="0">
                <a:solidFill>
                  <a:schemeClr val="dk1"/>
                </a:solidFill>
                <a:latin typeface="+mj-lt"/>
                <a:ea typeface="Arial"/>
                <a:cs typeface="Arial"/>
                <a:sym typeface="Arial"/>
              </a:rPr>
              <a:t> Multiple teams</a:t>
            </a:r>
          </a:p>
        </p:txBody>
      </p:sp>
      <p:sp>
        <p:nvSpPr>
          <p:cNvPr id="234" name="Shape 234"/>
          <p:cNvSpPr/>
          <p:nvPr/>
        </p:nvSpPr>
        <p:spPr>
          <a:xfrm rot="5400000">
            <a:off x="6135163" y="2217855"/>
            <a:ext cx="321615" cy="6714985"/>
          </a:xfrm>
          <a:prstGeom prst="leftBrace">
            <a:avLst>
              <a:gd name="adj1" fmla="val 56668"/>
              <a:gd name="adj2" fmla="val 50000"/>
            </a:avLst>
          </a:prstGeom>
          <a:noFill/>
          <a:ln w="19050" cap="rnd" cmpd="sng">
            <a:solidFill>
              <a:schemeClr val="dk1"/>
            </a:solidFill>
            <a:prstDash val="solid"/>
            <a:round/>
            <a:headEnd type="none" w="med" len="med"/>
            <a:tailEnd type="none" w="med" len="med"/>
          </a:ln>
        </p:spPr>
        <p:txBody>
          <a:bodyPr wrap="square" lIns="124327" tIns="62146" rIns="124327" bIns="62146" anchor="ctr" anchorCtr="0">
            <a:noAutofit/>
          </a:bodyPr>
          <a:lstStyle/>
          <a:p>
            <a:pPr algn="ctr"/>
            <a:endParaRPr sz="2449">
              <a:solidFill>
                <a:schemeClr val="dk1"/>
              </a:solidFill>
              <a:latin typeface="Arial"/>
              <a:ea typeface="Arial"/>
              <a:cs typeface="Arial"/>
              <a:sym typeface="Arial"/>
            </a:endParaRPr>
          </a:p>
        </p:txBody>
      </p:sp>
      <p:grpSp>
        <p:nvGrpSpPr>
          <p:cNvPr id="235" name="Shape 235"/>
          <p:cNvGrpSpPr/>
          <p:nvPr/>
        </p:nvGrpSpPr>
        <p:grpSpPr>
          <a:xfrm>
            <a:off x="3203761" y="1747167"/>
            <a:ext cx="6241688" cy="3328256"/>
            <a:chOff x="3036579" y="1254604"/>
            <a:chExt cx="6319331" cy="4706259"/>
          </a:xfrm>
        </p:grpSpPr>
        <p:pic>
          <p:nvPicPr>
            <p:cNvPr id="236" name="Shape 236"/>
            <p:cNvPicPr preferRelativeResize="0"/>
            <p:nvPr/>
          </p:nvPicPr>
          <p:blipFill rotWithShape="1">
            <a:blip r:embed="rId3">
              <a:alphaModFix/>
            </a:blip>
            <a:srcRect b="85000"/>
            <a:stretch/>
          </p:blipFill>
          <p:spPr>
            <a:xfrm>
              <a:off x="3036579" y="1254604"/>
              <a:ext cx="6316833" cy="1046066"/>
            </a:xfrm>
            <a:prstGeom prst="rect">
              <a:avLst/>
            </a:prstGeom>
            <a:noFill/>
            <a:ln>
              <a:noFill/>
            </a:ln>
          </p:spPr>
        </p:pic>
        <p:sp>
          <p:nvSpPr>
            <p:cNvPr id="237" name="Shape 237"/>
            <p:cNvSpPr/>
            <p:nvPr/>
          </p:nvSpPr>
          <p:spPr>
            <a:xfrm>
              <a:off x="3050952" y="2159771"/>
              <a:ext cx="1888972" cy="3801092"/>
            </a:xfrm>
            <a:prstGeom prst="rect">
              <a:avLst/>
            </a:prstGeom>
            <a:solidFill>
              <a:srgbClr val="9277CE"/>
            </a:solidFill>
            <a:ln>
              <a:noFill/>
            </a:ln>
          </p:spPr>
          <p:txBody>
            <a:bodyPr wrap="square" lIns="124327" tIns="62146" rIns="124327" bIns="62146" anchor="ctr" anchorCtr="0">
              <a:noAutofit/>
            </a:bodyPr>
            <a:lstStyle/>
            <a:p>
              <a:pPr algn="ctr">
                <a:buSzPct val="25000"/>
              </a:pPr>
              <a:r>
                <a:rPr lang="en-US" sz="2448" dirty="0">
                  <a:solidFill>
                    <a:schemeClr val="lt1"/>
                  </a:solidFill>
                  <a:latin typeface="+mj-lt"/>
                  <a:ea typeface="Quattrocento Sans"/>
                  <a:cs typeface="Quattrocento Sans"/>
                  <a:sym typeface="Quattrocento Sans"/>
                </a:rPr>
                <a:t>Objective-C</a:t>
              </a:r>
            </a:p>
            <a:p>
              <a:pPr algn="ctr">
                <a:buSzPct val="25000"/>
              </a:pPr>
              <a:r>
                <a:rPr lang="en-US" sz="2448" dirty="0">
                  <a:solidFill>
                    <a:srgbClr val="C4B0FF"/>
                  </a:solidFill>
                  <a:latin typeface="+mj-lt"/>
                  <a:ea typeface="Quattrocento Sans"/>
                  <a:cs typeface="Quattrocento Sans"/>
                  <a:sym typeface="Quattrocento Sans"/>
                </a:rPr>
                <a:t>in</a:t>
              </a:r>
            </a:p>
            <a:p>
              <a:pPr algn="ctr">
                <a:buSzPct val="25000"/>
              </a:pPr>
              <a:r>
                <a:rPr lang="en-US" sz="2176" dirty="0" err="1">
                  <a:solidFill>
                    <a:schemeClr val="lt1"/>
                  </a:solidFill>
                  <a:latin typeface="+mj-lt"/>
                  <a:ea typeface="Quattrocento Sans"/>
                  <a:cs typeface="Quattrocento Sans"/>
                  <a:sym typeface="Quattrocento Sans"/>
                </a:rPr>
                <a:t>Xcode</a:t>
              </a:r>
              <a:endParaRPr lang="en-US" sz="2176" dirty="0">
                <a:solidFill>
                  <a:schemeClr val="lt1"/>
                </a:solidFill>
                <a:latin typeface="+mj-lt"/>
                <a:ea typeface="Quattrocento Sans"/>
                <a:cs typeface="Quattrocento Sans"/>
                <a:sym typeface="Quattrocento Sans"/>
              </a:endParaRPr>
            </a:p>
          </p:txBody>
        </p:sp>
        <p:sp>
          <p:nvSpPr>
            <p:cNvPr id="238" name="Shape 238"/>
            <p:cNvSpPr/>
            <p:nvPr/>
          </p:nvSpPr>
          <p:spPr>
            <a:xfrm>
              <a:off x="5300507" y="2159771"/>
              <a:ext cx="1888972" cy="3801092"/>
            </a:xfrm>
            <a:prstGeom prst="rect">
              <a:avLst/>
            </a:prstGeom>
            <a:solidFill>
              <a:srgbClr val="90CA47"/>
            </a:solidFill>
            <a:ln>
              <a:noFill/>
            </a:ln>
          </p:spPr>
          <p:txBody>
            <a:bodyPr wrap="square" lIns="124327" tIns="62146" rIns="124327" bIns="62146" anchor="ctr" anchorCtr="0">
              <a:noAutofit/>
            </a:bodyPr>
            <a:lstStyle/>
            <a:p>
              <a:pPr algn="ctr">
                <a:buSzPct val="25000"/>
              </a:pPr>
              <a:r>
                <a:rPr lang="en-US" sz="2448" dirty="0">
                  <a:solidFill>
                    <a:schemeClr val="lt1"/>
                  </a:solidFill>
                  <a:latin typeface="+mj-lt"/>
                  <a:ea typeface="Quattrocento Sans"/>
                  <a:cs typeface="Quattrocento Sans"/>
                  <a:sym typeface="Quattrocento Sans"/>
                </a:rPr>
                <a:t>Java</a:t>
              </a:r>
            </a:p>
            <a:p>
              <a:pPr algn="ctr">
                <a:buSzPct val="25000"/>
              </a:pPr>
              <a:r>
                <a:rPr lang="en-US" sz="2448" dirty="0">
                  <a:solidFill>
                    <a:srgbClr val="D0FC9F"/>
                  </a:solidFill>
                  <a:latin typeface="+mj-lt"/>
                  <a:ea typeface="Quattrocento Sans"/>
                  <a:cs typeface="Quattrocento Sans"/>
                  <a:sym typeface="Quattrocento Sans"/>
                </a:rPr>
                <a:t>in</a:t>
              </a:r>
            </a:p>
            <a:p>
              <a:pPr algn="ctr">
                <a:buSzPct val="25000"/>
              </a:pPr>
              <a:r>
                <a:rPr lang="en-US" sz="2176" dirty="0">
                  <a:solidFill>
                    <a:schemeClr val="lt1"/>
                  </a:solidFill>
                  <a:latin typeface="+mj-lt"/>
                  <a:ea typeface="Quattrocento Sans"/>
                  <a:cs typeface="Quattrocento Sans"/>
                  <a:sym typeface="Quattrocento Sans"/>
                </a:rPr>
                <a:t>Android Studio</a:t>
              </a:r>
            </a:p>
          </p:txBody>
        </p:sp>
        <p:sp>
          <p:nvSpPr>
            <p:cNvPr id="239" name="Shape 239"/>
            <p:cNvSpPr/>
            <p:nvPr/>
          </p:nvSpPr>
          <p:spPr>
            <a:xfrm>
              <a:off x="7466938" y="2159771"/>
              <a:ext cx="1888972" cy="3801092"/>
            </a:xfrm>
            <a:prstGeom prst="rect">
              <a:avLst/>
            </a:prstGeom>
            <a:solidFill>
              <a:srgbClr val="1FAECE"/>
            </a:solidFill>
            <a:ln>
              <a:noFill/>
            </a:ln>
          </p:spPr>
          <p:txBody>
            <a:bodyPr wrap="square" lIns="124327" tIns="62146" rIns="124327" bIns="62146" anchor="ctr" anchorCtr="0">
              <a:noAutofit/>
            </a:bodyPr>
            <a:lstStyle/>
            <a:p>
              <a:pPr algn="ctr">
                <a:buSzPct val="25000"/>
              </a:pPr>
              <a:r>
                <a:rPr lang="en-US" sz="2448" dirty="0">
                  <a:solidFill>
                    <a:schemeClr val="lt1"/>
                  </a:solidFill>
                  <a:latin typeface="+mj-lt"/>
                  <a:ea typeface="Quattrocento Sans"/>
                  <a:cs typeface="Quattrocento Sans"/>
                  <a:sym typeface="Quattrocento Sans"/>
                </a:rPr>
                <a:t>C#</a:t>
              </a:r>
            </a:p>
            <a:p>
              <a:pPr algn="ctr">
                <a:buSzPct val="25000"/>
              </a:pPr>
              <a:r>
                <a:rPr lang="en-US" sz="2448" dirty="0">
                  <a:solidFill>
                    <a:srgbClr val="99DBFF"/>
                  </a:solidFill>
                  <a:latin typeface="+mj-lt"/>
                  <a:ea typeface="Quattrocento Sans"/>
                  <a:cs typeface="Quattrocento Sans"/>
                  <a:sym typeface="Quattrocento Sans"/>
                </a:rPr>
                <a:t>in</a:t>
              </a:r>
            </a:p>
            <a:p>
              <a:pPr algn="ctr">
                <a:buSzPct val="25000"/>
              </a:pPr>
              <a:r>
                <a:rPr lang="en-US" sz="2176" dirty="0">
                  <a:solidFill>
                    <a:schemeClr val="lt1"/>
                  </a:solidFill>
                  <a:latin typeface="+mj-lt"/>
                  <a:ea typeface="Quattrocento Sans"/>
                  <a:cs typeface="Quattrocento Sans"/>
                  <a:sym typeface="Quattrocento Sans"/>
                </a:rPr>
                <a:t>Visual Studio</a:t>
              </a:r>
            </a:p>
          </p:txBody>
        </p:sp>
      </p:grpSp>
    </p:spTree>
    <p:extLst>
      <p:ext uri="{BB962C8B-B14F-4D97-AF65-F5344CB8AC3E}">
        <p14:creationId xmlns:p14="http://schemas.microsoft.com/office/powerpoint/2010/main" val="15855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fade">
                                      <p:cBhvr>
                                        <p:cTn id="7" dur="500"/>
                                        <p:tgtEl>
                                          <p:spTgt spid="2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animEffect transition="in" filter="fade">
                                      <p:cBhvr>
                                        <p:cTn id="12" dur="500"/>
                                        <p:tgtEl>
                                          <p:spTgt spid="2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body" idx="1"/>
          </p:nvPr>
        </p:nvSpPr>
        <p:spPr>
          <a:prstGeom prst="rect">
            <a:avLst/>
          </a:prstGeom>
          <a:noFill/>
          <a:ln>
            <a:noFill/>
          </a:ln>
        </p:spPr>
        <p:txBody>
          <a:bodyPr vert="horz" wrap="square" lIns="0" tIns="0" rIns="0" bIns="0" rtlCol="0" anchor="t" anchorCtr="0">
            <a:noAutofit/>
          </a:bodyPr>
          <a:lstStyle/>
          <a:p>
            <a:pPr indent="-395069"/>
            <a:r>
              <a:rPr lang="en-US">
                <a:latin typeface="+mj-lt"/>
              </a:rPr>
              <a:t>Full native experience</a:t>
            </a:r>
          </a:p>
          <a:p>
            <a:pPr indent="-395069"/>
            <a:r>
              <a:rPr lang="en-US">
                <a:latin typeface="+mj-lt"/>
              </a:rPr>
              <a:t>Total access to the device as provided by SDK</a:t>
            </a:r>
          </a:p>
          <a:p>
            <a:pPr indent="-395069"/>
            <a:r>
              <a:rPr lang="en-US">
                <a:latin typeface="+mj-lt"/>
              </a:rPr>
              <a:t>Share Web API</a:t>
            </a:r>
          </a:p>
          <a:p>
            <a:pPr indent="-395069">
              <a:buNone/>
            </a:pPr>
            <a:endParaRPr>
              <a:latin typeface="+mj-lt"/>
            </a:endParaRPr>
          </a:p>
        </p:txBody>
      </p:sp>
      <p:sp>
        <p:nvSpPr>
          <p:cNvPr id="245" name="Shape 245"/>
          <p:cNvSpPr txBox="1">
            <a:spLocks noGrp="1"/>
          </p:cNvSpPr>
          <p:nvPr>
            <p:ph type="body" idx="2"/>
          </p:nvPr>
        </p:nvSpPr>
        <p:spPr>
          <a:xfrm>
            <a:off x="6492408" y="2516087"/>
            <a:ext cx="5349516" cy="3766843"/>
          </a:xfrm>
          <a:prstGeom prst="rect">
            <a:avLst/>
          </a:prstGeom>
          <a:noFill/>
          <a:ln>
            <a:noFill/>
          </a:ln>
        </p:spPr>
        <p:txBody>
          <a:bodyPr vert="horz" wrap="square" lIns="0" tIns="0" rIns="0" bIns="0" rtlCol="0" anchor="t" anchorCtr="0">
            <a:noAutofit/>
          </a:bodyPr>
          <a:lstStyle/>
          <a:p>
            <a:pPr indent="-395069"/>
            <a:r>
              <a:rPr lang="en-US">
                <a:latin typeface="+mj-lt"/>
              </a:rPr>
              <a:t>Minimal re-use mostly on back end Web API</a:t>
            </a:r>
          </a:p>
          <a:p>
            <a:pPr indent="-395069"/>
            <a:r>
              <a:rPr lang="en-US">
                <a:latin typeface="+mj-lt"/>
              </a:rPr>
              <a:t>Higher development cost from multiple teams (silo teams) or expensive multi-device developers</a:t>
            </a:r>
          </a:p>
          <a:p>
            <a:pPr indent="-395069"/>
            <a:r>
              <a:rPr lang="en-US">
                <a:latin typeface="+mj-lt"/>
              </a:rPr>
              <a:t>Multiple codebases to maintain and extend</a:t>
            </a:r>
          </a:p>
          <a:p>
            <a:pPr indent="-395069"/>
            <a:r>
              <a:rPr lang="en-US">
                <a:latin typeface="+mj-lt"/>
              </a:rPr>
              <a:t>One platform rules the others are subservient</a:t>
            </a:r>
          </a:p>
          <a:p>
            <a:pPr indent="-395069">
              <a:buNone/>
            </a:pPr>
            <a:endParaRPr>
              <a:latin typeface="+mj-lt"/>
            </a:endParaRPr>
          </a:p>
        </p:txBody>
      </p:sp>
      <p:sp>
        <p:nvSpPr>
          <p:cNvPr id="246" name="Shape 246"/>
          <p:cNvSpPr txBox="1">
            <a:spLocks noGrp="1"/>
          </p:cNvSpPr>
          <p:nvPr>
            <p:ph type="body" idx="3"/>
          </p:nvPr>
        </p:nvSpPr>
        <p:spPr>
          <a:prstGeom prst="rect">
            <a:avLst/>
          </a:prstGeom>
          <a:noFill/>
          <a:ln>
            <a:noFill/>
          </a:ln>
        </p:spPr>
        <p:txBody>
          <a:bodyPr vert="horz" wrap="square" lIns="0" tIns="0" rIns="0" bIns="0" rtlCol="0" anchor="b" anchorCtr="0">
            <a:noAutofit/>
          </a:bodyPr>
          <a:lstStyle/>
          <a:p>
            <a:pPr>
              <a:buSzPct val="25000"/>
            </a:pPr>
            <a:r>
              <a:rPr lang="en-US" dirty="0">
                <a:solidFill>
                  <a:schemeClr val="accent1"/>
                </a:solidFill>
                <a:latin typeface="+mj-lt"/>
              </a:rPr>
              <a:t>Benefits</a:t>
            </a:r>
          </a:p>
        </p:txBody>
      </p:sp>
      <p:sp>
        <p:nvSpPr>
          <p:cNvPr id="247" name="Shape 247"/>
          <p:cNvSpPr txBox="1">
            <a:spLocks noGrp="1"/>
          </p:cNvSpPr>
          <p:nvPr>
            <p:ph type="body" idx="4"/>
          </p:nvPr>
        </p:nvSpPr>
        <p:spPr>
          <a:prstGeom prst="rect">
            <a:avLst/>
          </a:prstGeom>
          <a:noFill/>
          <a:ln>
            <a:noFill/>
          </a:ln>
        </p:spPr>
        <p:txBody>
          <a:bodyPr vert="horz" wrap="square" lIns="0" tIns="0" rIns="0" bIns="0" rtlCol="0" anchor="b" anchorCtr="0">
            <a:noAutofit/>
          </a:bodyPr>
          <a:lstStyle/>
          <a:p>
            <a:pPr>
              <a:buSzPct val="25000"/>
            </a:pPr>
            <a:r>
              <a:rPr lang="en-US" dirty="0">
                <a:solidFill>
                  <a:schemeClr val="accent1"/>
                </a:solidFill>
                <a:latin typeface="+mj-lt"/>
              </a:rPr>
              <a:t>Challenges</a:t>
            </a:r>
          </a:p>
        </p:txBody>
      </p:sp>
      <p:sp>
        <p:nvSpPr>
          <p:cNvPr id="248" name="Shape 248"/>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Silo: </a:t>
            </a:r>
            <a:r>
              <a:rPr lang="en-US" b="0" dirty="0" smtClean="0">
                <a:latin typeface="+mj-lt"/>
              </a:rPr>
              <a:t>Build App </a:t>
            </a:r>
            <a:r>
              <a:rPr lang="en-US" b="0" dirty="0">
                <a:latin typeface="+mj-lt"/>
              </a:rPr>
              <a:t>Multiple Times</a:t>
            </a:r>
          </a:p>
        </p:txBody>
      </p:sp>
    </p:spTree>
    <p:extLst>
      <p:ext uri="{BB962C8B-B14F-4D97-AF65-F5344CB8AC3E}">
        <p14:creationId xmlns:p14="http://schemas.microsoft.com/office/powerpoint/2010/main" val="476591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HTML: Write Once, Run Everywhere</a:t>
            </a:r>
          </a:p>
        </p:txBody>
      </p:sp>
      <p:grpSp>
        <p:nvGrpSpPr>
          <p:cNvPr id="254" name="Shape 254"/>
          <p:cNvGrpSpPr/>
          <p:nvPr/>
        </p:nvGrpSpPr>
        <p:grpSpPr>
          <a:xfrm>
            <a:off x="2038389" y="2225594"/>
            <a:ext cx="8417980" cy="2709081"/>
            <a:chOff x="1685962" y="1981416"/>
            <a:chExt cx="8399142" cy="2703018"/>
          </a:xfrm>
        </p:grpSpPr>
        <p:grpSp>
          <p:nvGrpSpPr>
            <p:cNvPr id="255" name="Shape 255"/>
            <p:cNvGrpSpPr/>
            <p:nvPr/>
          </p:nvGrpSpPr>
          <p:grpSpPr>
            <a:xfrm>
              <a:off x="5335778" y="1981416"/>
              <a:ext cx="2679320" cy="2679320"/>
              <a:chOff x="5344586" y="1981200"/>
              <a:chExt cx="2679700" cy="2679700"/>
            </a:xfrm>
          </p:grpSpPr>
          <p:sp>
            <p:nvSpPr>
              <p:cNvPr id="256" name="Shape 256"/>
              <p:cNvSpPr/>
              <p:nvPr/>
            </p:nvSpPr>
            <p:spPr>
              <a:xfrm>
                <a:off x="5344586" y="1981200"/>
                <a:ext cx="2679700" cy="2679700"/>
              </a:xfrm>
              <a:prstGeom prst="ellipse">
                <a:avLst/>
              </a:prstGeom>
              <a:solidFill>
                <a:srgbClr val="6D6E71"/>
              </a:solidFill>
              <a:ln>
                <a:noFill/>
              </a:ln>
            </p:spPr>
            <p:txBody>
              <a:bodyPr wrap="square" lIns="124327" tIns="124327" rIns="46610" bIns="46610" anchor="b" anchorCtr="0">
                <a:noAutofit/>
              </a:bodyPr>
              <a:lstStyle/>
              <a:p>
                <a:pPr algn="ctr"/>
                <a:endParaRPr sz="1088">
                  <a:solidFill>
                    <a:srgbClr val="6D6E71"/>
                  </a:solidFill>
                  <a:latin typeface="+mj-lt"/>
                  <a:ea typeface="Arial"/>
                  <a:cs typeface="Arial"/>
                  <a:sym typeface="Arial"/>
                </a:endParaRPr>
              </a:p>
            </p:txBody>
          </p:sp>
          <p:sp>
            <p:nvSpPr>
              <p:cNvPr id="257" name="Shape 257"/>
              <p:cNvSpPr txBox="1"/>
              <p:nvPr/>
            </p:nvSpPr>
            <p:spPr>
              <a:xfrm>
                <a:off x="5738286" y="3569063"/>
                <a:ext cx="1879600" cy="985621"/>
              </a:xfrm>
              <a:prstGeom prst="rect">
                <a:avLst/>
              </a:prstGeom>
              <a:noFill/>
              <a:ln>
                <a:noFill/>
              </a:ln>
            </p:spPr>
            <p:txBody>
              <a:bodyPr wrap="square" lIns="248653" tIns="198916" rIns="248653" bIns="198916" anchor="t" anchorCtr="0">
                <a:noAutofit/>
              </a:bodyPr>
              <a:lstStyle/>
              <a:p>
                <a:pPr algn="ctr">
                  <a:buSzPct val="25000"/>
                </a:pPr>
                <a:r>
                  <a:rPr lang="en-US" sz="1904">
                    <a:solidFill>
                      <a:schemeClr val="lt1"/>
                    </a:solidFill>
                    <a:latin typeface="+mj-lt"/>
                    <a:ea typeface="Arial"/>
                    <a:cs typeface="Arial"/>
                    <a:sym typeface="Arial"/>
                  </a:rPr>
                  <a:t>App Generator</a:t>
                </a:r>
              </a:p>
            </p:txBody>
          </p:sp>
          <p:pic>
            <p:nvPicPr>
              <p:cNvPr id="258" name="Shape 258" descr="gears_icon.pdf"/>
              <p:cNvPicPr preferRelativeResize="0"/>
              <p:nvPr/>
            </p:nvPicPr>
            <p:blipFill rotWithShape="1">
              <a:blip r:embed="rId3">
                <a:alphaModFix/>
              </a:blip>
              <a:srcRect/>
              <a:stretch/>
            </p:blipFill>
            <p:spPr>
              <a:xfrm>
                <a:off x="6067187" y="2594314"/>
                <a:ext cx="1207799" cy="948985"/>
              </a:xfrm>
              <a:prstGeom prst="rect">
                <a:avLst/>
              </a:prstGeom>
              <a:noFill/>
              <a:ln>
                <a:noFill/>
              </a:ln>
            </p:spPr>
          </p:pic>
        </p:grpSp>
        <p:sp>
          <p:nvSpPr>
            <p:cNvPr id="259" name="Shape 259"/>
            <p:cNvSpPr txBox="1"/>
            <p:nvPr/>
          </p:nvSpPr>
          <p:spPr>
            <a:xfrm>
              <a:off x="1685962" y="2121462"/>
              <a:ext cx="2758973" cy="2562972"/>
            </a:xfrm>
            <a:prstGeom prst="rect">
              <a:avLst/>
            </a:prstGeom>
            <a:noFill/>
            <a:ln>
              <a:noFill/>
            </a:ln>
          </p:spPr>
          <p:txBody>
            <a:bodyPr wrap="square" lIns="248653" tIns="198916" rIns="248653" bIns="198916" anchor="t" anchorCtr="0">
              <a:noAutofit/>
            </a:bodyPr>
            <a:lstStyle/>
            <a:p>
              <a:pPr algn="r">
                <a:lnSpc>
                  <a:spcPct val="110000"/>
                </a:lnSpc>
                <a:buSzPct val="25000"/>
              </a:pPr>
              <a:r>
                <a:rPr lang="en-US" sz="3264">
                  <a:solidFill>
                    <a:schemeClr val="dk1"/>
                  </a:solidFill>
                  <a:latin typeface="+mj-lt"/>
                  <a:ea typeface="Arial"/>
                  <a:cs typeface="Arial"/>
                  <a:sym typeface="Arial"/>
                </a:rPr>
                <a:t>Lua</a:t>
              </a:r>
            </a:p>
            <a:p>
              <a:pPr algn="r">
                <a:lnSpc>
                  <a:spcPct val="110000"/>
                </a:lnSpc>
                <a:buSzPct val="25000"/>
              </a:pPr>
              <a:r>
                <a:rPr lang="en-US" sz="3264">
                  <a:solidFill>
                    <a:schemeClr val="dk1"/>
                  </a:solidFill>
                  <a:latin typeface="+mj-lt"/>
                  <a:ea typeface="Arial"/>
                  <a:cs typeface="Arial"/>
                  <a:sym typeface="Arial"/>
                </a:rPr>
                <a:t>Javascript</a:t>
              </a:r>
            </a:p>
            <a:p>
              <a:pPr algn="r">
                <a:lnSpc>
                  <a:spcPct val="110000"/>
                </a:lnSpc>
                <a:buSzPct val="25000"/>
              </a:pPr>
              <a:r>
                <a:rPr lang="en-US" sz="3264">
                  <a:solidFill>
                    <a:schemeClr val="dk1"/>
                  </a:solidFill>
                  <a:latin typeface="+mj-lt"/>
                  <a:ea typeface="Arial"/>
                  <a:cs typeface="Arial"/>
                  <a:sym typeface="Arial"/>
                </a:rPr>
                <a:t>Actionscript</a:t>
              </a:r>
            </a:p>
            <a:p>
              <a:pPr algn="r">
                <a:lnSpc>
                  <a:spcPct val="110000"/>
                </a:lnSpc>
                <a:buSzPct val="25000"/>
              </a:pPr>
              <a:r>
                <a:rPr lang="en-US" sz="3264">
                  <a:solidFill>
                    <a:schemeClr val="dk1"/>
                  </a:solidFill>
                  <a:latin typeface="+mj-lt"/>
                  <a:ea typeface="Arial"/>
                  <a:cs typeface="Arial"/>
                  <a:sym typeface="Arial"/>
                </a:rPr>
                <a:t>HTML+CSS</a:t>
              </a:r>
            </a:p>
          </p:txBody>
        </p:sp>
        <p:cxnSp>
          <p:nvCxnSpPr>
            <p:cNvPr id="260" name="Shape 260"/>
            <p:cNvCxnSpPr/>
            <p:nvPr/>
          </p:nvCxnSpPr>
          <p:spPr>
            <a:xfrm>
              <a:off x="4468599" y="2552835"/>
              <a:ext cx="878290" cy="0"/>
            </a:xfrm>
            <a:prstGeom prst="straightConnector1">
              <a:avLst/>
            </a:prstGeom>
            <a:noFill/>
            <a:ln w="28575" cap="flat" cmpd="sng">
              <a:solidFill>
                <a:schemeClr val="dk1"/>
              </a:solidFill>
              <a:prstDash val="solid"/>
              <a:round/>
              <a:headEnd type="none" w="med" len="med"/>
              <a:tailEnd type="stealth" w="lg" len="lg"/>
            </a:ln>
          </p:spPr>
        </p:cxnSp>
        <p:cxnSp>
          <p:nvCxnSpPr>
            <p:cNvPr id="261" name="Shape 261"/>
            <p:cNvCxnSpPr/>
            <p:nvPr/>
          </p:nvCxnSpPr>
          <p:spPr>
            <a:xfrm>
              <a:off x="4468600" y="3073461"/>
              <a:ext cx="776703" cy="0"/>
            </a:xfrm>
            <a:prstGeom prst="straightConnector1">
              <a:avLst/>
            </a:prstGeom>
            <a:noFill/>
            <a:ln w="28575" cap="flat" cmpd="sng">
              <a:solidFill>
                <a:schemeClr val="dk1"/>
              </a:solidFill>
              <a:prstDash val="solid"/>
              <a:round/>
              <a:headEnd type="none" w="med" len="med"/>
              <a:tailEnd type="stealth" w="lg" len="lg"/>
            </a:ln>
          </p:spPr>
        </p:cxnSp>
        <p:cxnSp>
          <p:nvCxnSpPr>
            <p:cNvPr id="262" name="Shape 262"/>
            <p:cNvCxnSpPr/>
            <p:nvPr/>
          </p:nvCxnSpPr>
          <p:spPr>
            <a:xfrm>
              <a:off x="4468600" y="3594087"/>
              <a:ext cx="776703" cy="0"/>
            </a:xfrm>
            <a:prstGeom prst="straightConnector1">
              <a:avLst/>
            </a:prstGeom>
            <a:noFill/>
            <a:ln w="28575" cap="flat" cmpd="sng">
              <a:solidFill>
                <a:schemeClr val="dk1"/>
              </a:solidFill>
              <a:prstDash val="solid"/>
              <a:round/>
              <a:headEnd type="none" w="med" len="med"/>
              <a:tailEnd type="stealth" w="lg" len="lg"/>
            </a:ln>
          </p:spPr>
        </p:cxnSp>
        <p:cxnSp>
          <p:nvCxnSpPr>
            <p:cNvPr id="263" name="Shape 263"/>
            <p:cNvCxnSpPr/>
            <p:nvPr/>
          </p:nvCxnSpPr>
          <p:spPr>
            <a:xfrm>
              <a:off x="4468600" y="4114713"/>
              <a:ext cx="865591" cy="0"/>
            </a:xfrm>
            <a:prstGeom prst="straightConnector1">
              <a:avLst/>
            </a:prstGeom>
            <a:noFill/>
            <a:ln w="28575" cap="flat" cmpd="sng">
              <a:solidFill>
                <a:schemeClr val="dk1"/>
              </a:solidFill>
              <a:prstDash val="solid"/>
              <a:round/>
              <a:headEnd type="none" w="med" len="med"/>
              <a:tailEnd type="stealth" w="lg" len="lg"/>
            </a:ln>
          </p:spPr>
        </p:cxnSp>
        <p:grpSp>
          <p:nvGrpSpPr>
            <p:cNvPr id="264" name="Shape 264"/>
            <p:cNvGrpSpPr/>
            <p:nvPr/>
          </p:nvGrpSpPr>
          <p:grpSpPr>
            <a:xfrm>
              <a:off x="8163776" y="2413154"/>
              <a:ext cx="1168234" cy="1803144"/>
              <a:chOff x="7744886" y="2413000"/>
              <a:chExt cx="1168400" cy="1803400"/>
            </a:xfrm>
          </p:grpSpPr>
          <p:cxnSp>
            <p:nvCxnSpPr>
              <p:cNvPr id="265" name="Shape 265"/>
              <p:cNvCxnSpPr/>
              <p:nvPr/>
            </p:nvCxnSpPr>
            <p:spPr>
              <a:xfrm rot="10800000" flipH="1">
                <a:off x="7744886" y="2413000"/>
                <a:ext cx="1168400" cy="901700"/>
              </a:xfrm>
              <a:prstGeom prst="straightConnector1">
                <a:avLst/>
              </a:prstGeom>
              <a:noFill/>
              <a:ln w="28575" cap="flat" cmpd="sng">
                <a:solidFill>
                  <a:schemeClr val="dk1"/>
                </a:solidFill>
                <a:prstDash val="solid"/>
                <a:round/>
                <a:headEnd type="none" w="med" len="med"/>
                <a:tailEnd type="stealth" w="lg" len="lg"/>
              </a:ln>
            </p:spPr>
          </p:cxnSp>
          <p:cxnSp>
            <p:nvCxnSpPr>
              <p:cNvPr id="266" name="Shape 266"/>
              <p:cNvCxnSpPr/>
              <p:nvPr/>
            </p:nvCxnSpPr>
            <p:spPr>
              <a:xfrm>
                <a:off x="7744886" y="3314700"/>
                <a:ext cx="1168400" cy="0"/>
              </a:xfrm>
              <a:prstGeom prst="straightConnector1">
                <a:avLst/>
              </a:prstGeom>
              <a:noFill/>
              <a:ln w="28575" cap="flat" cmpd="sng">
                <a:solidFill>
                  <a:schemeClr val="dk1"/>
                </a:solidFill>
                <a:prstDash val="solid"/>
                <a:round/>
                <a:headEnd type="none" w="med" len="med"/>
                <a:tailEnd type="stealth" w="lg" len="lg"/>
              </a:ln>
            </p:spPr>
          </p:cxnSp>
          <p:cxnSp>
            <p:nvCxnSpPr>
              <p:cNvPr id="267" name="Shape 267"/>
              <p:cNvCxnSpPr/>
              <p:nvPr/>
            </p:nvCxnSpPr>
            <p:spPr>
              <a:xfrm>
                <a:off x="7744886" y="3302000"/>
                <a:ext cx="1168400" cy="914400"/>
              </a:xfrm>
              <a:prstGeom prst="straightConnector1">
                <a:avLst/>
              </a:prstGeom>
              <a:noFill/>
              <a:ln w="28575" cap="flat" cmpd="sng">
                <a:solidFill>
                  <a:schemeClr val="dk1"/>
                </a:solidFill>
                <a:prstDash val="solid"/>
                <a:round/>
                <a:headEnd type="none" w="med" len="med"/>
                <a:tailEnd type="stealth" w="lg" len="lg"/>
              </a:ln>
            </p:spPr>
          </p:cxnSp>
        </p:grpSp>
        <p:pic>
          <p:nvPicPr>
            <p:cNvPr id="268" name="Shape 268"/>
            <p:cNvPicPr preferRelativeResize="0"/>
            <p:nvPr/>
          </p:nvPicPr>
          <p:blipFill rotWithShape="1">
            <a:blip r:embed="rId4">
              <a:alphaModFix/>
            </a:blip>
            <a:srcRect l="77592" r="6786" b="85000"/>
            <a:stretch/>
          </p:blipFill>
          <p:spPr>
            <a:xfrm>
              <a:off x="9197999" y="3954463"/>
              <a:ext cx="887105" cy="651445"/>
            </a:xfrm>
            <a:prstGeom prst="rect">
              <a:avLst/>
            </a:prstGeom>
            <a:noFill/>
            <a:ln>
              <a:noFill/>
            </a:ln>
          </p:spPr>
        </p:pic>
        <p:pic>
          <p:nvPicPr>
            <p:cNvPr id="269" name="Shape 269"/>
            <p:cNvPicPr preferRelativeResize="0"/>
            <p:nvPr/>
          </p:nvPicPr>
          <p:blipFill rotWithShape="1">
            <a:blip r:embed="rId5">
              <a:alphaModFix/>
            </a:blip>
            <a:srcRect l="43818" r="42724" b="85000"/>
            <a:stretch/>
          </p:blipFill>
          <p:spPr>
            <a:xfrm>
              <a:off x="9207098" y="3036675"/>
              <a:ext cx="764276" cy="651445"/>
            </a:xfrm>
            <a:prstGeom prst="rect">
              <a:avLst/>
            </a:prstGeom>
            <a:noFill/>
            <a:ln>
              <a:noFill/>
            </a:ln>
          </p:spPr>
        </p:pic>
        <p:pic>
          <p:nvPicPr>
            <p:cNvPr id="270" name="Shape 270"/>
            <p:cNvPicPr preferRelativeResize="0"/>
            <p:nvPr/>
          </p:nvPicPr>
          <p:blipFill rotWithShape="1">
            <a:blip r:embed="rId6">
              <a:alphaModFix/>
            </a:blip>
            <a:srcRect l="7730" r="78091" b="85000"/>
            <a:stretch/>
          </p:blipFill>
          <p:spPr>
            <a:xfrm>
              <a:off x="9138859" y="2015082"/>
              <a:ext cx="914400" cy="739777"/>
            </a:xfrm>
            <a:prstGeom prst="rect">
              <a:avLst/>
            </a:prstGeom>
            <a:noFill/>
            <a:ln>
              <a:noFill/>
            </a:ln>
          </p:spPr>
        </p:pic>
      </p:grpSp>
      <p:sp>
        <p:nvSpPr>
          <p:cNvPr id="271" name="Shape 271"/>
          <p:cNvSpPr txBox="1"/>
          <p:nvPr/>
        </p:nvSpPr>
        <p:spPr>
          <a:xfrm>
            <a:off x="1022277" y="5748717"/>
            <a:ext cx="10447715" cy="736569"/>
          </a:xfrm>
          <a:prstGeom prst="rect">
            <a:avLst/>
          </a:prstGeom>
          <a:noFill/>
          <a:ln>
            <a:noFill/>
          </a:ln>
        </p:spPr>
        <p:txBody>
          <a:bodyPr wrap="square" lIns="248653" tIns="198916" rIns="248653" bIns="198916" anchor="t" anchorCtr="0">
            <a:noAutofit/>
          </a:bodyPr>
          <a:lstStyle/>
          <a:p>
            <a:pPr algn="ctr">
              <a:buSzPct val="25000"/>
            </a:pPr>
            <a:r>
              <a:rPr lang="en-US" sz="2176">
                <a:solidFill>
                  <a:schemeClr val="dk1"/>
                </a:solidFill>
                <a:latin typeface="+mj-lt"/>
                <a:ea typeface="Arial"/>
                <a:cs typeface="Arial"/>
                <a:sym typeface="Arial"/>
              </a:rPr>
              <a:t>Limited native API access </a:t>
            </a:r>
            <a:r>
              <a:rPr lang="en-US" sz="2176">
                <a:solidFill>
                  <a:srgbClr val="710B1B"/>
                </a:solidFill>
                <a:latin typeface="+mj-lt"/>
                <a:ea typeface="Arial"/>
                <a:cs typeface="Arial"/>
                <a:sym typeface="Arial"/>
              </a:rPr>
              <a:t>•</a:t>
            </a:r>
            <a:r>
              <a:rPr lang="en-US" sz="2176">
                <a:solidFill>
                  <a:schemeClr val="dk1"/>
                </a:solidFill>
                <a:latin typeface="+mj-lt"/>
                <a:ea typeface="Arial"/>
                <a:cs typeface="Arial"/>
                <a:sym typeface="Arial"/>
              </a:rPr>
              <a:t> Slow performance  </a:t>
            </a:r>
            <a:r>
              <a:rPr lang="en-US" sz="2176">
                <a:solidFill>
                  <a:srgbClr val="710B1B"/>
                </a:solidFill>
                <a:latin typeface="+mj-lt"/>
                <a:ea typeface="Arial"/>
                <a:cs typeface="Arial"/>
                <a:sym typeface="Arial"/>
              </a:rPr>
              <a:t>•</a:t>
            </a:r>
            <a:r>
              <a:rPr lang="en-US" sz="2176">
                <a:solidFill>
                  <a:schemeClr val="dk1"/>
                </a:solidFill>
                <a:latin typeface="+mj-lt"/>
                <a:ea typeface="Arial"/>
                <a:cs typeface="Arial"/>
                <a:sym typeface="Arial"/>
              </a:rPr>
              <a:t>  Poor user experience</a:t>
            </a:r>
          </a:p>
        </p:txBody>
      </p:sp>
      <p:sp>
        <p:nvSpPr>
          <p:cNvPr id="272" name="Shape 272"/>
          <p:cNvSpPr/>
          <p:nvPr/>
        </p:nvSpPr>
        <p:spPr>
          <a:xfrm rot="5400000">
            <a:off x="6135163" y="2217855"/>
            <a:ext cx="321615" cy="6714985"/>
          </a:xfrm>
          <a:prstGeom prst="leftBrace">
            <a:avLst>
              <a:gd name="adj1" fmla="val 56668"/>
              <a:gd name="adj2" fmla="val 50000"/>
            </a:avLst>
          </a:prstGeom>
          <a:noFill/>
          <a:ln w="19050" cap="rnd" cmpd="sng">
            <a:solidFill>
              <a:schemeClr val="dk1"/>
            </a:solidFill>
            <a:prstDash val="solid"/>
            <a:round/>
            <a:headEnd type="none" w="med" len="med"/>
            <a:tailEnd type="none" w="med" len="med"/>
          </a:ln>
        </p:spPr>
        <p:txBody>
          <a:bodyPr wrap="square" lIns="124327" tIns="62146" rIns="124327" bIns="62146" anchor="ctr" anchorCtr="0">
            <a:noAutofit/>
          </a:bodyPr>
          <a:lstStyle/>
          <a:p>
            <a:pPr algn="ctr"/>
            <a:endParaRPr sz="2449">
              <a:solidFill>
                <a:schemeClr val="dk1"/>
              </a:solidFill>
              <a:latin typeface="Arial"/>
              <a:ea typeface="Arial"/>
              <a:cs typeface="Arial"/>
              <a:sym typeface="Arial"/>
            </a:endParaRPr>
          </a:p>
        </p:txBody>
      </p:sp>
    </p:spTree>
    <p:extLst>
      <p:ext uri="{BB962C8B-B14F-4D97-AF65-F5344CB8AC3E}">
        <p14:creationId xmlns:p14="http://schemas.microsoft.com/office/powerpoint/2010/main" val="2651735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Target Browser Not OS</a:t>
            </a:r>
          </a:p>
        </p:txBody>
      </p:sp>
      <p:grpSp>
        <p:nvGrpSpPr>
          <p:cNvPr id="278" name="Shape 278"/>
          <p:cNvGrpSpPr/>
          <p:nvPr/>
        </p:nvGrpSpPr>
        <p:grpSpPr>
          <a:xfrm>
            <a:off x="3525305" y="2582246"/>
            <a:ext cx="5444149" cy="3264112"/>
            <a:chOff x="2535244" y="2026204"/>
            <a:chExt cx="7588655" cy="4549879"/>
          </a:xfrm>
        </p:grpSpPr>
        <p:pic>
          <p:nvPicPr>
            <p:cNvPr id="279" name="Shape 279" descr="Siloed Approach.png"/>
            <p:cNvPicPr preferRelativeResize="0"/>
            <p:nvPr/>
          </p:nvPicPr>
          <p:blipFill rotWithShape="1">
            <a:blip r:embed="rId3">
              <a:alphaModFix/>
            </a:blip>
            <a:srcRect/>
            <a:stretch/>
          </p:blipFill>
          <p:spPr>
            <a:xfrm>
              <a:off x="2542356" y="2026204"/>
              <a:ext cx="7555444" cy="4538133"/>
            </a:xfrm>
            <a:prstGeom prst="rect">
              <a:avLst/>
            </a:prstGeom>
            <a:noFill/>
            <a:ln>
              <a:noFill/>
            </a:ln>
          </p:spPr>
        </p:pic>
        <p:sp>
          <p:nvSpPr>
            <p:cNvPr id="280" name="Shape 280"/>
            <p:cNvSpPr/>
            <p:nvPr/>
          </p:nvSpPr>
          <p:spPr>
            <a:xfrm>
              <a:off x="2535244" y="3853733"/>
              <a:ext cx="7588655" cy="363619"/>
            </a:xfrm>
            <a:prstGeom prst="rect">
              <a:avLst/>
            </a:prstGeom>
            <a:solidFill>
              <a:srgbClr val="EEF3F5"/>
            </a:solidFill>
            <a:ln>
              <a:noFill/>
            </a:ln>
          </p:spPr>
          <p:txBody>
            <a:bodyPr wrap="square" lIns="124327" tIns="62146" rIns="124327" bIns="62146" anchor="ctr" anchorCtr="0">
              <a:noAutofit/>
            </a:bodyPr>
            <a:lstStyle/>
            <a:p>
              <a:pPr algn="ctr"/>
              <a:endParaRPr sz="2448">
                <a:solidFill>
                  <a:schemeClr val="lt1"/>
                </a:solidFill>
                <a:latin typeface="+mj-lt"/>
                <a:ea typeface="Arial"/>
                <a:cs typeface="Arial"/>
                <a:sym typeface="Arial"/>
              </a:endParaRPr>
            </a:p>
          </p:txBody>
        </p:sp>
        <p:sp>
          <p:nvSpPr>
            <p:cNvPr id="281" name="Shape 281"/>
            <p:cNvSpPr/>
            <p:nvPr/>
          </p:nvSpPr>
          <p:spPr>
            <a:xfrm>
              <a:off x="2535244" y="3921645"/>
              <a:ext cx="7588655" cy="2654438"/>
            </a:xfrm>
            <a:prstGeom prst="rect">
              <a:avLst/>
            </a:prstGeom>
            <a:solidFill>
              <a:srgbClr val="216BAB"/>
            </a:solidFill>
            <a:ln>
              <a:noFill/>
            </a:ln>
          </p:spPr>
          <p:txBody>
            <a:bodyPr wrap="square" lIns="124327" tIns="62146" rIns="124327" bIns="62146" anchor="ctr" anchorCtr="0">
              <a:noAutofit/>
            </a:bodyPr>
            <a:lstStyle/>
            <a:p>
              <a:pPr algn="ctr">
                <a:buSzPct val="25000"/>
              </a:pPr>
              <a:r>
                <a:rPr lang="en-US" sz="2720">
                  <a:solidFill>
                    <a:schemeClr val="lt1"/>
                  </a:solidFill>
                  <a:latin typeface="+mj-lt"/>
                  <a:ea typeface="Helvetica Neue"/>
                  <a:cs typeface="Helvetica Neue"/>
                  <a:sym typeface="Helvetica Neue"/>
                </a:rPr>
                <a:t>Web Site</a:t>
              </a:r>
            </a:p>
          </p:txBody>
        </p:sp>
      </p:grpSp>
    </p:spTree>
    <p:extLst>
      <p:ext uri="{BB962C8B-B14F-4D97-AF65-F5344CB8AC3E}">
        <p14:creationId xmlns:p14="http://schemas.microsoft.com/office/powerpoint/2010/main" val="1644238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55001" y="2516087"/>
            <a:ext cx="5349516" cy="3013474"/>
          </a:xfrm>
          <a:prstGeom prst="rect">
            <a:avLst/>
          </a:prstGeom>
          <a:noFill/>
          <a:ln>
            <a:noFill/>
          </a:ln>
        </p:spPr>
        <p:txBody>
          <a:bodyPr vert="horz" wrap="square" lIns="0" tIns="0" rIns="0" bIns="0" rtlCol="0" anchor="t" anchorCtr="0">
            <a:noAutofit/>
          </a:bodyPr>
          <a:lstStyle/>
          <a:p>
            <a:pPr indent="-395069"/>
            <a:r>
              <a:rPr lang="en-US">
                <a:latin typeface="+mj-lt"/>
              </a:rPr>
              <a:t>Provide consist experience regardless of target</a:t>
            </a:r>
          </a:p>
          <a:p>
            <a:pPr indent="-395069"/>
            <a:r>
              <a:rPr lang="en-US">
                <a:latin typeface="+mj-lt"/>
              </a:rPr>
              <a:t>Cheap as it is just HTML</a:t>
            </a:r>
          </a:p>
          <a:p>
            <a:pPr indent="-395069"/>
            <a:r>
              <a:rPr lang="en-US">
                <a:latin typeface="+mj-lt"/>
              </a:rPr>
              <a:t>Single codebase to maintain and extend</a:t>
            </a:r>
          </a:p>
          <a:p>
            <a:pPr indent="-395069"/>
            <a:r>
              <a:rPr lang="en-US">
                <a:latin typeface="+mj-lt"/>
              </a:rPr>
              <a:t>No need for revenue sharing as no need to be in app stores</a:t>
            </a:r>
          </a:p>
          <a:p>
            <a:pPr indent="-395069">
              <a:buNone/>
            </a:pPr>
            <a:endParaRPr>
              <a:latin typeface="+mj-lt"/>
            </a:endParaRPr>
          </a:p>
        </p:txBody>
      </p:sp>
      <p:sp>
        <p:nvSpPr>
          <p:cNvPr id="287" name="Shape 287"/>
          <p:cNvSpPr txBox="1">
            <a:spLocks noGrp="1"/>
          </p:cNvSpPr>
          <p:nvPr>
            <p:ph type="body" idx="2"/>
          </p:nvPr>
        </p:nvSpPr>
        <p:spPr>
          <a:xfrm>
            <a:off x="6492408" y="2516087"/>
            <a:ext cx="5349516" cy="2260105"/>
          </a:xfrm>
          <a:prstGeom prst="rect">
            <a:avLst/>
          </a:prstGeom>
          <a:noFill/>
          <a:ln>
            <a:noFill/>
          </a:ln>
        </p:spPr>
        <p:txBody>
          <a:bodyPr vert="horz" wrap="square" lIns="0" tIns="0" rIns="0" bIns="0" rtlCol="0" anchor="t" anchorCtr="0">
            <a:noAutofit/>
          </a:bodyPr>
          <a:lstStyle/>
          <a:p>
            <a:pPr indent="-395069"/>
            <a:r>
              <a:rPr lang="en-US">
                <a:latin typeface="+mj-lt"/>
              </a:rPr>
              <a:t>User experience tends to be webish and not native</a:t>
            </a:r>
          </a:p>
          <a:p>
            <a:pPr indent="-395069"/>
            <a:r>
              <a:rPr lang="en-US">
                <a:latin typeface="+mj-lt"/>
              </a:rPr>
              <a:t>Need to still test and debug multiple targets</a:t>
            </a:r>
          </a:p>
          <a:p>
            <a:pPr indent="-395069"/>
            <a:r>
              <a:rPr lang="en-US">
                <a:latin typeface="+mj-lt"/>
              </a:rPr>
              <a:t>Features tend to be a subset common to all targets</a:t>
            </a:r>
          </a:p>
        </p:txBody>
      </p:sp>
      <p:sp>
        <p:nvSpPr>
          <p:cNvPr id="288" name="Shape 288"/>
          <p:cNvSpPr txBox="1">
            <a:spLocks noGrp="1"/>
          </p:cNvSpPr>
          <p:nvPr>
            <p:ph type="body" idx="3"/>
          </p:nvPr>
        </p:nvSpPr>
        <p:spPr>
          <a:prstGeom prst="rect">
            <a:avLst/>
          </a:prstGeom>
          <a:noFill/>
          <a:ln>
            <a:noFill/>
          </a:ln>
        </p:spPr>
        <p:txBody>
          <a:bodyPr vert="horz" wrap="square" lIns="0" tIns="0" rIns="0" bIns="0" rtlCol="0" anchor="b" anchorCtr="0">
            <a:noAutofit/>
          </a:bodyPr>
          <a:lstStyle/>
          <a:p>
            <a:pPr>
              <a:buSzPct val="25000"/>
            </a:pPr>
            <a:r>
              <a:rPr lang="en-US" dirty="0">
                <a:solidFill>
                  <a:schemeClr val="accent1"/>
                </a:solidFill>
                <a:latin typeface="+mj-lt"/>
              </a:rPr>
              <a:t>Benefits</a:t>
            </a:r>
          </a:p>
        </p:txBody>
      </p:sp>
      <p:sp>
        <p:nvSpPr>
          <p:cNvPr id="289" name="Shape 289"/>
          <p:cNvSpPr txBox="1">
            <a:spLocks noGrp="1"/>
          </p:cNvSpPr>
          <p:nvPr>
            <p:ph type="body" idx="4"/>
          </p:nvPr>
        </p:nvSpPr>
        <p:spPr>
          <a:prstGeom prst="rect">
            <a:avLst/>
          </a:prstGeom>
          <a:noFill/>
          <a:ln>
            <a:noFill/>
          </a:ln>
        </p:spPr>
        <p:txBody>
          <a:bodyPr vert="horz" wrap="square" lIns="0" tIns="0" rIns="0" bIns="0" rtlCol="0" anchor="b" anchorCtr="0">
            <a:noAutofit/>
          </a:bodyPr>
          <a:lstStyle/>
          <a:p>
            <a:pPr>
              <a:buSzPct val="25000"/>
            </a:pPr>
            <a:r>
              <a:rPr lang="en-US" dirty="0">
                <a:solidFill>
                  <a:schemeClr val="accent1"/>
                </a:solidFill>
                <a:latin typeface="+mj-lt"/>
              </a:rPr>
              <a:t>Challenges</a:t>
            </a:r>
          </a:p>
        </p:txBody>
      </p:sp>
      <p:sp>
        <p:nvSpPr>
          <p:cNvPr id="290" name="Shape 290"/>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HTML: Write App using Mobile Web</a:t>
            </a:r>
          </a:p>
        </p:txBody>
      </p:sp>
    </p:spTree>
    <p:extLst>
      <p:ext uri="{BB962C8B-B14F-4D97-AF65-F5344CB8AC3E}">
        <p14:creationId xmlns:p14="http://schemas.microsoft.com/office/powerpoint/2010/main" val="2047442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103437" y="2963862"/>
            <a:ext cx="8829985" cy="1043363"/>
            <a:chOff x="1951037" y="2735262"/>
            <a:chExt cx="8829985" cy="1043363"/>
          </a:xfrm>
        </p:grpSpPr>
        <p:sp>
          <p:nvSpPr>
            <p:cNvPr id="8" name="TextBox 7"/>
            <p:cNvSpPr txBox="1"/>
            <p:nvPr/>
          </p:nvSpPr>
          <p:spPr>
            <a:xfrm>
              <a:off x="1951037" y="2735262"/>
              <a:ext cx="3089757" cy="1043363"/>
            </a:xfrm>
            <a:prstGeom prst="rect">
              <a:avLst/>
            </a:prstGeom>
            <a:noFill/>
          </p:spPr>
          <p:txBody>
            <a:bodyPr wrap="non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Microsoft</a:t>
              </a:r>
            </a:p>
          </p:txBody>
        </p:sp>
        <p:sp>
          <p:nvSpPr>
            <p:cNvPr id="9" name="Heart 8"/>
            <p:cNvSpPr/>
            <p:nvPr/>
          </p:nvSpPr>
          <p:spPr bwMode="auto">
            <a:xfrm>
              <a:off x="5227637" y="2837843"/>
              <a:ext cx="838200" cy="838200"/>
            </a:xfrm>
            <a:prstGeom prst="hear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6260617" y="2735262"/>
              <a:ext cx="4520405" cy="1043363"/>
            </a:xfrm>
            <a:prstGeom prst="rect">
              <a:avLst/>
            </a:prstGeom>
            <a:noFill/>
          </p:spPr>
          <p:txBody>
            <a:bodyPr wrap="non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Cross-Platform</a:t>
              </a:r>
            </a:p>
          </p:txBody>
        </p:sp>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652" y="5707062"/>
            <a:ext cx="2392363" cy="1002269"/>
          </a:xfrm>
          <a:prstGeom prst="rect">
            <a:avLst/>
          </a:prstGeom>
        </p:spPr>
      </p:pic>
    </p:spTree>
    <p:extLst>
      <p:ext uri="{BB962C8B-B14F-4D97-AF65-F5344CB8AC3E}">
        <p14:creationId xmlns:p14="http://schemas.microsoft.com/office/powerpoint/2010/main" val="4525670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err="1">
                <a:latin typeface="+mj-lt"/>
              </a:rPr>
              <a:t>Xamarin</a:t>
            </a:r>
            <a:r>
              <a:rPr lang="en-US" b="0" dirty="0">
                <a:latin typeface="+mj-lt"/>
              </a:rPr>
              <a:t> Approach</a:t>
            </a:r>
          </a:p>
        </p:txBody>
      </p:sp>
      <p:pic>
        <p:nvPicPr>
          <p:cNvPr id="353" name="Shape 353" descr="unique.png"/>
          <p:cNvPicPr preferRelativeResize="0"/>
          <p:nvPr/>
        </p:nvPicPr>
        <p:blipFill rotWithShape="1">
          <a:blip r:embed="rId3">
            <a:alphaModFix/>
          </a:blip>
          <a:srcRect/>
          <a:stretch/>
        </p:blipFill>
        <p:spPr>
          <a:xfrm>
            <a:off x="3160456" y="2047991"/>
            <a:ext cx="6173846" cy="4112790"/>
          </a:xfrm>
          <a:prstGeom prst="rect">
            <a:avLst/>
          </a:prstGeom>
          <a:noFill/>
          <a:ln>
            <a:noFill/>
          </a:ln>
        </p:spPr>
      </p:pic>
    </p:spTree>
    <p:extLst>
      <p:ext uri="{BB962C8B-B14F-4D97-AF65-F5344CB8AC3E}">
        <p14:creationId xmlns:p14="http://schemas.microsoft.com/office/powerpoint/2010/main" val="520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50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err="1">
                <a:latin typeface="+mj-lt"/>
              </a:rPr>
              <a:t>Xamarin</a:t>
            </a:r>
            <a:r>
              <a:rPr lang="en-US" b="0" dirty="0">
                <a:latin typeface="+mj-lt"/>
              </a:rPr>
              <a:t> Forms Approach</a:t>
            </a:r>
          </a:p>
        </p:txBody>
      </p:sp>
      <p:grpSp>
        <p:nvGrpSpPr>
          <p:cNvPr id="359" name="Shape 359"/>
          <p:cNvGrpSpPr/>
          <p:nvPr/>
        </p:nvGrpSpPr>
        <p:grpSpPr>
          <a:xfrm>
            <a:off x="3101625" y="2047989"/>
            <a:ext cx="6291508" cy="4185386"/>
            <a:chOff x="2392822" y="1783803"/>
            <a:chExt cx="7410626" cy="4929872"/>
          </a:xfrm>
        </p:grpSpPr>
        <p:pic>
          <p:nvPicPr>
            <p:cNvPr id="360" name="Shape 360" descr="unique.png"/>
            <p:cNvPicPr preferRelativeResize="0"/>
            <p:nvPr/>
          </p:nvPicPr>
          <p:blipFill rotWithShape="1">
            <a:blip r:embed="rId3">
              <a:alphaModFix/>
            </a:blip>
            <a:srcRect/>
            <a:stretch/>
          </p:blipFill>
          <p:spPr>
            <a:xfrm>
              <a:off x="2395803" y="1783803"/>
              <a:ext cx="7400395" cy="4929872"/>
            </a:xfrm>
            <a:prstGeom prst="rect">
              <a:avLst/>
            </a:prstGeom>
            <a:noFill/>
            <a:ln>
              <a:noFill/>
            </a:ln>
          </p:spPr>
        </p:pic>
        <p:sp>
          <p:nvSpPr>
            <p:cNvPr id="361" name="Shape 361"/>
            <p:cNvSpPr/>
            <p:nvPr/>
          </p:nvSpPr>
          <p:spPr>
            <a:xfrm>
              <a:off x="2392822" y="2785416"/>
              <a:ext cx="7410626" cy="134347"/>
            </a:xfrm>
            <a:prstGeom prst="rect">
              <a:avLst/>
            </a:prstGeom>
            <a:solidFill>
              <a:srgbClr val="EEF3F5"/>
            </a:solidFill>
            <a:ln>
              <a:noFill/>
            </a:ln>
          </p:spPr>
          <p:txBody>
            <a:bodyPr wrap="square" lIns="124327" tIns="62146" rIns="124327" bIns="62146" anchor="ctr" anchorCtr="0">
              <a:noAutofit/>
            </a:bodyPr>
            <a:lstStyle/>
            <a:p>
              <a:pPr algn="ctr"/>
              <a:endParaRPr sz="2448">
                <a:solidFill>
                  <a:schemeClr val="lt1"/>
                </a:solidFill>
                <a:latin typeface="+mj-lt"/>
                <a:ea typeface="Arial"/>
                <a:cs typeface="Arial"/>
                <a:sym typeface="Arial"/>
              </a:endParaRPr>
            </a:p>
          </p:txBody>
        </p:sp>
        <p:sp>
          <p:nvSpPr>
            <p:cNvPr id="362" name="Shape 362"/>
            <p:cNvSpPr/>
            <p:nvPr/>
          </p:nvSpPr>
          <p:spPr>
            <a:xfrm>
              <a:off x="2392822" y="2853328"/>
              <a:ext cx="7410626" cy="980741"/>
            </a:xfrm>
            <a:prstGeom prst="rect">
              <a:avLst/>
            </a:prstGeom>
            <a:solidFill>
              <a:srgbClr val="216BAB"/>
            </a:solidFill>
            <a:ln>
              <a:noFill/>
            </a:ln>
          </p:spPr>
          <p:txBody>
            <a:bodyPr wrap="square" lIns="124327" tIns="62146" rIns="124327" bIns="62146" anchor="ctr" anchorCtr="0">
              <a:noAutofit/>
            </a:bodyPr>
            <a:lstStyle/>
            <a:p>
              <a:pPr algn="ctr">
                <a:buSzPct val="25000"/>
              </a:pPr>
              <a:r>
                <a:rPr lang="en-US" sz="2720">
                  <a:solidFill>
                    <a:schemeClr val="lt1"/>
                  </a:solidFill>
                  <a:latin typeface="+mj-lt"/>
                  <a:ea typeface="Helvetica Neue"/>
                  <a:cs typeface="Helvetica Neue"/>
                  <a:sym typeface="Helvetica Neue"/>
                </a:rPr>
                <a:t>Shared UI Code</a:t>
              </a:r>
            </a:p>
          </p:txBody>
        </p:sp>
      </p:grpSp>
    </p:spTree>
    <p:extLst>
      <p:ext uri="{BB962C8B-B14F-4D97-AF65-F5344CB8AC3E}">
        <p14:creationId xmlns:p14="http://schemas.microsoft.com/office/powerpoint/2010/main" val="93386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211" y="373062"/>
            <a:ext cx="11186349" cy="669662"/>
          </a:xfrm>
        </p:spPr>
        <p:txBody>
          <a:bodyPr/>
          <a:lstStyle/>
          <a:p>
            <a:r>
              <a:rPr lang="en-US" b="0" dirty="0" smtClean="0">
                <a:latin typeface="+mj-lt"/>
              </a:rPr>
              <a:t>Shared vs PCL (Portable Class Library)</a:t>
            </a:r>
            <a:endParaRPr lang="en-US" b="0" dirty="0">
              <a:latin typeface="+mj-lt"/>
            </a:endParaRPr>
          </a:p>
        </p:txBody>
      </p:sp>
      <p:sp>
        <p:nvSpPr>
          <p:cNvPr id="4" name="Shape 286"/>
          <p:cNvSpPr txBox="1">
            <a:spLocks noGrp="1"/>
          </p:cNvSpPr>
          <p:nvPr>
            <p:ph type="body" idx="1"/>
          </p:nvPr>
        </p:nvSpPr>
        <p:spPr>
          <a:xfrm>
            <a:off x="655001" y="2155694"/>
            <a:ext cx="5349516" cy="3013474"/>
          </a:xfrm>
          <a:prstGeom prst="rect">
            <a:avLst/>
          </a:prstGeom>
          <a:noFill/>
          <a:ln>
            <a:noFill/>
          </a:ln>
        </p:spPr>
        <p:txBody>
          <a:bodyPr vert="horz" wrap="square" lIns="0" tIns="0" rIns="0" bIns="0" rtlCol="0" anchor="t" anchorCtr="0">
            <a:noAutofit/>
          </a:bodyPr>
          <a:lstStyle/>
          <a:p>
            <a:pPr indent="-395069"/>
            <a:r>
              <a:rPr lang="en-US" sz="2400" dirty="0">
                <a:latin typeface="+mj-lt"/>
              </a:rPr>
              <a:t>A Shared Project is not directly </a:t>
            </a:r>
            <a:r>
              <a:rPr lang="en-US" sz="2400" dirty="0" smtClean="0">
                <a:latin typeface="+mj-lt"/>
              </a:rPr>
              <a:t>compiled (.</a:t>
            </a:r>
            <a:r>
              <a:rPr lang="en-US" sz="2400" dirty="0" err="1" smtClean="0">
                <a:latin typeface="+mj-lt"/>
              </a:rPr>
              <a:t>dll</a:t>
            </a:r>
            <a:r>
              <a:rPr lang="en-US" sz="2400" dirty="0" smtClean="0">
                <a:latin typeface="+mj-lt"/>
              </a:rPr>
              <a:t> is not generated), instead files are compiled into .</a:t>
            </a:r>
            <a:r>
              <a:rPr lang="en-US" sz="2400" dirty="0" err="1" smtClean="0">
                <a:latin typeface="+mj-lt"/>
              </a:rPr>
              <a:t>dll</a:t>
            </a:r>
            <a:r>
              <a:rPr lang="en-US" sz="2400" dirty="0" smtClean="0">
                <a:latin typeface="+mj-lt"/>
              </a:rPr>
              <a:t> of project that references it</a:t>
            </a:r>
          </a:p>
          <a:p>
            <a:pPr indent="-395069"/>
            <a:endParaRPr lang="en-US" sz="2400" dirty="0" smtClean="0">
              <a:latin typeface="+mj-lt"/>
            </a:endParaRPr>
          </a:p>
          <a:p>
            <a:pPr indent="-395069"/>
            <a:r>
              <a:rPr lang="en-US" sz="2400" dirty="0" smtClean="0">
                <a:latin typeface="+mj-lt"/>
              </a:rPr>
              <a:t>Can write platform specific code in a same file using compiler directives </a:t>
            </a:r>
            <a:r>
              <a:rPr lang="en-US" sz="2400" b="1" i="1" dirty="0" smtClean="0">
                <a:latin typeface="+mj-lt"/>
              </a:rPr>
              <a:t>#</a:t>
            </a:r>
            <a:r>
              <a:rPr lang="en-US" sz="2400" b="1" i="1" dirty="0" err="1" smtClean="0">
                <a:latin typeface="+mj-lt"/>
              </a:rPr>
              <a:t>ifdef</a:t>
            </a:r>
            <a:endParaRPr lang="en-US" sz="2400" b="1" i="1" dirty="0" smtClean="0">
              <a:latin typeface="+mj-lt"/>
            </a:endParaRPr>
          </a:p>
          <a:p>
            <a:pPr indent="-395069"/>
            <a:endParaRPr lang="en-US" sz="2400" dirty="0" smtClean="0">
              <a:latin typeface="+mj-lt"/>
            </a:endParaRPr>
          </a:p>
          <a:p>
            <a:pPr indent="-395069"/>
            <a:r>
              <a:rPr lang="en-US" sz="2400" dirty="0" smtClean="0">
                <a:latin typeface="+mj-lt"/>
              </a:rPr>
              <a:t>Cluttered implementation for large projects</a:t>
            </a:r>
          </a:p>
          <a:p>
            <a:pPr indent="-395069"/>
            <a:endParaRPr lang="en-US" sz="2400" dirty="0">
              <a:latin typeface="+mj-lt"/>
            </a:endParaRPr>
          </a:p>
          <a:p>
            <a:pPr indent="-395069"/>
            <a:r>
              <a:rPr lang="en-US" sz="2400" dirty="0" smtClean="0">
                <a:latin typeface="+mj-lt"/>
              </a:rPr>
              <a:t>Cannot be used other than </a:t>
            </a:r>
            <a:r>
              <a:rPr lang="en-US" sz="2400" dirty="0" err="1" smtClean="0">
                <a:latin typeface="+mj-lt"/>
              </a:rPr>
              <a:t>Xamarin</a:t>
            </a:r>
            <a:r>
              <a:rPr lang="en-US" sz="2400" dirty="0" smtClean="0">
                <a:latin typeface="+mj-lt"/>
              </a:rPr>
              <a:t> projects</a:t>
            </a:r>
            <a:endParaRPr sz="2400" dirty="0">
              <a:latin typeface="+mj-lt"/>
            </a:endParaRPr>
          </a:p>
        </p:txBody>
      </p:sp>
      <p:sp>
        <p:nvSpPr>
          <p:cNvPr id="5" name="Shape 287"/>
          <p:cNvSpPr txBox="1">
            <a:spLocks/>
          </p:cNvSpPr>
          <p:nvPr/>
        </p:nvSpPr>
        <p:spPr>
          <a:xfrm>
            <a:off x="6492408" y="2155694"/>
            <a:ext cx="5349516" cy="2260105"/>
          </a:xfrm>
          <a:prstGeom prst="rect">
            <a:avLst/>
          </a:prstGeom>
          <a:noFill/>
          <a:ln>
            <a:noFill/>
          </a:ln>
        </p:spPr>
        <p:txBody>
          <a:bodyPr vert="horz" wrap="square" lIns="0" tIns="0" rIns="0" bIns="0" rtlCol="0" anchor="t"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395069">
              <a:buClr>
                <a:srgbClr val="3397DA"/>
              </a:buClr>
              <a:buFont typeface="Wingdings" charset="2"/>
              <a:buChar char="§"/>
            </a:pPr>
            <a:r>
              <a:rPr lang="en-US" sz="2400" dirty="0"/>
              <a:t>PCL projects are compiled in portable assemblies that run in any .NET based runtime</a:t>
            </a:r>
            <a:r>
              <a:rPr lang="en-US" sz="2400" dirty="0" smtClean="0"/>
              <a:t>.</a:t>
            </a:r>
          </a:p>
          <a:p>
            <a:pPr indent="-395069">
              <a:buClr>
                <a:srgbClr val="3397DA"/>
              </a:buClr>
              <a:buFont typeface="Wingdings" charset="2"/>
              <a:buChar char="§"/>
            </a:pPr>
            <a:endParaRPr lang="en-US" sz="2400" dirty="0" smtClean="0"/>
          </a:p>
          <a:p>
            <a:pPr indent="-395069">
              <a:buClr>
                <a:srgbClr val="3397DA"/>
              </a:buClr>
              <a:buFont typeface="Wingdings" charset="2"/>
              <a:buChar char="§"/>
            </a:pPr>
            <a:r>
              <a:rPr lang="en-US" sz="2400" dirty="0" smtClean="0"/>
              <a:t>Platform specific code cannot be implemented inside a PCL project</a:t>
            </a:r>
          </a:p>
          <a:p>
            <a:pPr indent="-395069">
              <a:buClr>
                <a:srgbClr val="3397DA"/>
              </a:buClr>
              <a:buFont typeface="Wingdings" charset="2"/>
              <a:buChar char="§"/>
            </a:pPr>
            <a:endParaRPr lang="en-US" sz="2400" dirty="0"/>
          </a:p>
          <a:p>
            <a:pPr indent="-395069">
              <a:buClr>
                <a:srgbClr val="3397DA"/>
              </a:buClr>
              <a:buFont typeface="Wingdings" charset="2"/>
              <a:buChar char="§"/>
            </a:pPr>
            <a:r>
              <a:rPr lang="en-US" sz="2400" dirty="0" smtClean="0"/>
              <a:t>Better manageability of code</a:t>
            </a:r>
          </a:p>
          <a:p>
            <a:pPr indent="-395069">
              <a:buClr>
                <a:srgbClr val="3397DA"/>
              </a:buClr>
              <a:buFont typeface="Wingdings" charset="2"/>
              <a:buChar char="§"/>
            </a:pPr>
            <a:endParaRPr lang="en-US" sz="2400" dirty="0"/>
          </a:p>
          <a:p>
            <a:pPr indent="-395069">
              <a:buClr>
                <a:srgbClr val="3397DA"/>
              </a:buClr>
              <a:buFont typeface="Wingdings" charset="2"/>
              <a:buChar char="§"/>
            </a:pPr>
            <a:r>
              <a:rPr lang="en-US" sz="2400" dirty="0" smtClean="0"/>
              <a:t>Better usability and compatibility across other .NET platforms</a:t>
            </a:r>
            <a:endParaRPr lang="en-US" sz="2400" dirty="0"/>
          </a:p>
        </p:txBody>
      </p:sp>
      <p:sp>
        <p:nvSpPr>
          <p:cNvPr id="6" name="Shape 288"/>
          <p:cNvSpPr txBox="1">
            <a:spLocks/>
          </p:cNvSpPr>
          <p:nvPr/>
        </p:nvSpPr>
        <p:spPr>
          <a:xfrm>
            <a:off x="654212" y="1418689"/>
            <a:ext cx="5350275" cy="523703"/>
          </a:xfrm>
          <a:prstGeom prst="rect">
            <a:avLst/>
          </a:prstGeom>
          <a:noFill/>
          <a:ln>
            <a:noFill/>
          </a:ln>
        </p:spPr>
        <p:txBody>
          <a:bodyPr vert="horz" wrap="square" lIns="0" tIns="0" rIns="0" bIns="0" rtlCol="0" anchor="b"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25000"/>
            </a:pPr>
            <a:r>
              <a:rPr lang="en-US" sz="2450" dirty="0" smtClean="0">
                <a:solidFill>
                  <a:schemeClr val="accent1"/>
                </a:solidFill>
              </a:rPr>
              <a:t>Shared</a:t>
            </a:r>
            <a:endParaRPr lang="en-US" sz="2450" dirty="0">
              <a:solidFill>
                <a:schemeClr val="accent1"/>
              </a:solidFill>
            </a:endParaRPr>
          </a:p>
        </p:txBody>
      </p:sp>
      <p:sp>
        <p:nvSpPr>
          <p:cNvPr id="7" name="Shape 289"/>
          <p:cNvSpPr txBox="1">
            <a:spLocks/>
          </p:cNvSpPr>
          <p:nvPr/>
        </p:nvSpPr>
        <p:spPr>
          <a:xfrm>
            <a:off x="6492447" y="1418689"/>
            <a:ext cx="5350275" cy="523703"/>
          </a:xfrm>
          <a:prstGeom prst="rect">
            <a:avLst/>
          </a:prstGeom>
          <a:noFill/>
          <a:ln>
            <a:noFill/>
          </a:ln>
        </p:spPr>
        <p:txBody>
          <a:bodyPr vert="horz" wrap="square" lIns="0" tIns="0" rIns="0" bIns="0" rtlCol="0" anchor="b"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25000"/>
            </a:pPr>
            <a:r>
              <a:rPr lang="en-US" sz="2450" dirty="0" smtClean="0">
                <a:solidFill>
                  <a:schemeClr val="accent1"/>
                </a:solidFill>
              </a:rPr>
              <a:t>PCL (Portable Class Library)</a:t>
            </a:r>
            <a:endParaRPr lang="en-US" sz="2450" dirty="0">
              <a:solidFill>
                <a:schemeClr val="accent1"/>
              </a:solidFill>
            </a:endParaRPr>
          </a:p>
        </p:txBody>
      </p:sp>
    </p:spTree>
    <p:extLst>
      <p:ext uri="{BB962C8B-B14F-4D97-AF65-F5344CB8AC3E}">
        <p14:creationId xmlns:p14="http://schemas.microsoft.com/office/powerpoint/2010/main" val="391101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mj-lt"/>
              </a:rPr>
              <a:t>Shared code implementation</a:t>
            </a:r>
            <a:endParaRPr lang="en-US" b="0" dirty="0">
              <a:latin typeface="+mj-lt"/>
            </a:endParaRPr>
          </a:p>
        </p:txBody>
      </p:sp>
      <p:pic>
        <p:nvPicPr>
          <p:cNvPr id="9" name="Picture 8"/>
          <p:cNvPicPr>
            <a:picLocks noChangeAspect="1"/>
          </p:cNvPicPr>
          <p:nvPr/>
        </p:nvPicPr>
        <p:blipFill>
          <a:blip r:embed="rId2"/>
          <a:stretch>
            <a:fillRect/>
          </a:stretch>
        </p:blipFill>
        <p:spPr>
          <a:xfrm>
            <a:off x="654211" y="1592262"/>
            <a:ext cx="5718354" cy="5194300"/>
          </a:xfrm>
          <a:prstGeom prst="rect">
            <a:avLst/>
          </a:prstGeom>
        </p:spPr>
      </p:pic>
    </p:spTree>
    <p:extLst>
      <p:ext uri="{BB962C8B-B14F-4D97-AF65-F5344CB8AC3E}">
        <p14:creationId xmlns:p14="http://schemas.microsoft.com/office/powerpoint/2010/main" val="919079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Who is this person?</a:t>
            </a:r>
            <a:endParaRPr lang="en-US" dirty="0"/>
          </a:p>
        </p:txBody>
      </p:sp>
      <p:grpSp>
        <p:nvGrpSpPr>
          <p:cNvPr id="6" name="Group 5"/>
          <p:cNvGrpSpPr/>
          <p:nvPr/>
        </p:nvGrpSpPr>
        <p:grpSpPr>
          <a:xfrm>
            <a:off x="122237" y="2959033"/>
            <a:ext cx="5144615" cy="1624100"/>
            <a:chOff x="-1023210" y="2520806"/>
            <a:chExt cx="4482372" cy="1624330"/>
          </a:xfrm>
        </p:grpSpPr>
        <p:cxnSp>
          <p:nvCxnSpPr>
            <p:cNvPr id="21" name="Straight Connector 20"/>
            <p:cNvCxnSpPr/>
            <p:nvPr/>
          </p:nvCxnSpPr>
          <p:spPr>
            <a:xfrm>
              <a:off x="190500" y="3332162"/>
              <a:ext cx="3217862"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023210" y="2520806"/>
              <a:ext cx="4431572" cy="65411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pPr algn="r"/>
              <a:r>
                <a:rPr lang="en-US" sz="2000" b="1" dirty="0" smtClean="0">
                  <a:solidFill>
                    <a:srgbClr val="404040"/>
                  </a:solidFill>
                  <a:cs typeface="Arial"/>
                </a:rPr>
                <a:t>Pranav</a:t>
              </a:r>
              <a:r>
                <a:rPr lang="en-US" sz="2000" dirty="0" smtClean="0">
                  <a:solidFill>
                    <a:srgbClr val="404040"/>
                  </a:solidFill>
                  <a:cs typeface="Arial"/>
                </a:rPr>
                <a:t> Ainavolu</a:t>
              </a:r>
              <a:endParaRPr lang="en-US" sz="2000" dirty="0">
                <a:solidFill>
                  <a:srgbClr val="404040"/>
                </a:solidFill>
                <a:cs typeface="Arial"/>
              </a:endParaRPr>
            </a:p>
            <a:p>
              <a:pPr algn="r"/>
              <a:r>
                <a:rPr lang="en-US" sz="2000" dirty="0" smtClean="0">
                  <a:solidFill>
                    <a:srgbClr val="404040"/>
                  </a:solidFill>
                  <a:latin typeface="Segoe UI Light"/>
                  <a:cs typeface="Arial"/>
                </a:rPr>
                <a:t>Microsoft MVP | Core @ MUGH</a:t>
              </a:r>
              <a:endParaRPr lang="en-US" sz="2000" dirty="0">
                <a:solidFill>
                  <a:srgbClr val="404040"/>
                </a:solidFill>
                <a:latin typeface="Segoe UI Light"/>
                <a:cs typeface="Arial"/>
              </a:endParaRPr>
            </a:p>
          </p:txBody>
        </p:sp>
        <p:sp>
          <p:nvSpPr>
            <p:cNvPr id="16" name="TextBox 15"/>
            <p:cNvSpPr txBox="1"/>
            <p:nvPr/>
          </p:nvSpPr>
          <p:spPr>
            <a:xfrm>
              <a:off x="672674" y="3370262"/>
              <a:ext cx="2786488" cy="774874"/>
            </a:xfrm>
            <a:prstGeom prst="rect">
              <a:avLst/>
            </a:prstGeom>
            <a:noFill/>
          </p:spPr>
          <p:txBody>
            <a:bodyPr wrap="square" rtlCol="0">
              <a:spAutoFit/>
            </a:bodyPr>
            <a:lstStyle/>
            <a:p>
              <a:pPr algn="r">
                <a:lnSpc>
                  <a:spcPct val="130000"/>
                </a:lnSpc>
              </a:pPr>
              <a:r>
                <a:rPr lang="en-US" dirty="0" smtClean="0">
                  <a:solidFill>
                    <a:srgbClr val="404040"/>
                  </a:solidFill>
                  <a:latin typeface="Segoe UI Light"/>
                  <a:cs typeface="Arial"/>
                </a:rPr>
                <a:t>http://pranavon.net/</a:t>
              </a:r>
            </a:p>
            <a:p>
              <a:pPr algn="r">
                <a:lnSpc>
                  <a:spcPct val="130000"/>
                </a:lnSpc>
              </a:pPr>
              <a:r>
                <a:rPr lang="en-US" dirty="0" smtClean="0">
                  <a:solidFill>
                    <a:srgbClr val="404040"/>
                  </a:solidFill>
                  <a:latin typeface="Segoe UI Light"/>
                  <a:cs typeface="Arial"/>
                </a:rPr>
                <a:t>@</a:t>
              </a:r>
              <a:r>
                <a:rPr lang="en-US" dirty="0" err="1" smtClean="0">
                  <a:solidFill>
                    <a:srgbClr val="404040"/>
                  </a:solidFill>
                  <a:latin typeface="Segoe UI Light"/>
                  <a:cs typeface="Arial"/>
                </a:rPr>
                <a:t>a_pranav</a:t>
              </a:r>
              <a:endParaRPr lang="en-US" dirty="0" smtClean="0">
                <a:solidFill>
                  <a:srgbClr val="404040"/>
                </a:solidFill>
                <a:latin typeface="Segoe UI Light"/>
                <a:cs typeface="Arial"/>
              </a:endParaRPr>
            </a:p>
          </p:txBody>
        </p:sp>
      </p:grpSp>
      <p:grpSp>
        <p:nvGrpSpPr>
          <p:cNvPr id="4" name="Group 3"/>
          <p:cNvGrpSpPr/>
          <p:nvPr/>
        </p:nvGrpSpPr>
        <p:grpSpPr>
          <a:xfrm>
            <a:off x="5627751" y="1568469"/>
            <a:ext cx="3318982" cy="5086927"/>
            <a:chOff x="4519512" y="1537855"/>
            <a:chExt cx="3254199" cy="4987636"/>
          </a:xfrm>
        </p:grpSpPr>
        <p:grpSp>
          <p:nvGrpSpPr>
            <p:cNvPr id="5" name="Group 4"/>
            <p:cNvGrpSpPr/>
            <p:nvPr/>
          </p:nvGrpSpPr>
          <p:grpSpPr>
            <a:xfrm>
              <a:off x="4519512" y="1731084"/>
              <a:ext cx="3190810" cy="4611295"/>
              <a:chOff x="3625672" y="1592263"/>
              <a:chExt cx="5386937" cy="7785098"/>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flipH="1">
                <a:off x="3625672" y="1592263"/>
                <a:ext cx="1943099" cy="7772399"/>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6658346" y="1604963"/>
                <a:ext cx="2354263" cy="7772398"/>
              </a:xfrm>
              <a:prstGeom prst="rect">
                <a:avLst/>
              </a:prstGeom>
            </p:spPr>
          </p:pic>
        </p:grpSp>
        <p:sp>
          <p:nvSpPr>
            <p:cNvPr id="3" name="Rectangle 2"/>
            <p:cNvSpPr/>
            <p:nvPr/>
          </p:nvSpPr>
          <p:spPr bwMode="auto">
            <a:xfrm>
              <a:off x="5986475" y="1537855"/>
              <a:ext cx="1787236" cy="4987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IN" sz="816"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4625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mj-lt"/>
              </a:rPr>
              <a:t>Shared vs PCL (Portable Class Library)</a:t>
            </a:r>
            <a:endParaRPr lang="en-US" b="0" dirty="0">
              <a:latin typeface="+mj-lt"/>
            </a:endParaRPr>
          </a:p>
        </p:txBody>
      </p:sp>
      <p:sp>
        <p:nvSpPr>
          <p:cNvPr id="4" name="Shape 286"/>
          <p:cNvSpPr txBox="1">
            <a:spLocks noGrp="1"/>
          </p:cNvSpPr>
          <p:nvPr>
            <p:ph type="body" idx="1"/>
          </p:nvPr>
        </p:nvSpPr>
        <p:spPr>
          <a:xfrm>
            <a:off x="655000" y="2516087"/>
            <a:ext cx="11185559" cy="3013474"/>
          </a:xfrm>
          <a:prstGeom prst="rect">
            <a:avLst/>
          </a:prstGeom>
          <a:noFill/>
          <a:ln>
            <a:noFill/>
          </a:ln>
        </p:spPr>
        <p:txBody>
          <a:bodyPr vert="horz" wrap="square" lIns="0" tIns="0" rIns="0" bIns="0" rtlCol="0" anchor="t" anchorCtr="0">
            <a:noAutofit/>
          </a:bodyPr>
          <a:lstStyle/>
          <a:p>
            <a:pPr indent="-395069"/>
            <a:r>
              <a:rPr lang="en-US" sz="2400" dirty="0">
                <a:latin typeface="+mj-lt"/>
              </a:rPr>
              <a:t>S</a:t>
            </a:r>
            <a:r>
              <a:rPr lang="en-US" sz="2400" dirty="0" smtClean="0">
                <a:latin typeface="+mj-lt"/>
              </a:rPr>
              <a:t>hared </a:t>
            </a:r>
            <a:r>
              <a:rPr lang="en-US" sz="2400" dirty="0">
                <a:latin typeface="+mj-lt"/>
              </a:rPr>
              <a:t>code restricted into compiling directives is more difficult to read, slowing down the development process</a:t>
            </a:r>
            <a:r>
              <a:rPr lang="en-US" sz="2400" dirty="0" smtClean="0">
                <a:latin typeface="+mj-lt"/>
              </a:rPr>
              <a:t>.</a:t>
            </a:r>
          </a:p>
          <a:p>
            <a:pPr indent="-395069"/>
            <a:endParaRPr lang="en-US" sz="2400" dirty="0">
              <a:latin typeface="+mj-lt"/>
            </a:endParaRPr>
          </a:p>
          <a:p>
            <a:pPr indent="-395069"/>
            <a:r>
              <a:rPr lang="en-US" sz="2400" dirty="0" smtClean="0">
                <a:latin typeface="+mj-lt"/>
              </a:rPr>
              <a:t>PCL code is much cleaner and </a:t>
            </a:r>
            <a:r>
              <a:rPr lang="en-US" sz="2400" dirty="0" err="1" smtClean="0">
                <a:latin typeface="+mj-lt"/>
              </a:rPr>
              <a:t>maintanable</a:t>
            </a:r>
            <a:r>
              <a:rPr lang="en-US" sz="2400" dirty="0" smtClean="0">
                <a:latin typeface="+mj-lt"/>
              </a:rPr>
              <a:t> but that is subjective to your development practices (you may end up writing too much boiler plate code)</a:t>
            </a:r>
          </a:p>
          <a:p>
            <a:pPr indent="-395069"/>
            <a:endParaRPr lang="en-US" sz="2400" dirty="0">
              <a:latin typeface="+mj-lt"/>
            </a:endParaRPr>
          </a:p>
          <a:p>
            <a:pPr indent="-395069"/>
            <a:r>
              <a:rPr lang="en-US" sz="2400" b="1" dirty="0" smtClean="0">
                <a:latin typeface="+mj-lt"/>
              </a:rPr>
              <a:t>If you are starting with </a:t>
            </a:r>
            <a:r>
              <a:rPr lang="en-US" sz="2400" b="1" dirty="0" err="1" smtClean="0">
                <a:latin typeface="+mj-lt"/>
              </a:rPr>
              <a:t>Xamarin</a:t>
            </a:r>
            <a:r>
              <a:rPr lang="en-US" sz="2400" b="1" dirty="0" smtClean="0">
                <a:latin typeface="+mj-lt"/>
              </a:rPr>
              <a:t> PCL is a better choice for better usability and compatibility across other .NET platforms</a:t>
            </a:r>
          </a:p>
          <a:p>
            <a:pPr indent="-395069"/>
            <a:endParaRPr lang="en-US" sz="2400" dirty="0">
              <a:latin typeface="+mj-lt"/>
            </a:endParaRPr>
          </a:p>
          <a:p>
            <a:pPr indent="-395069"/>
            <a:endParaRPr sz="2400" dirty="0">
              <a:latin typeface="+mj-lt"/>
            </a:endParaRPr>
          </a:p>
        </p:txBody>
      </p:sp>
      <p:sp>
        <p:nvSpPr>
          <p:cNvPr id="6" name="Shape 288"/>
          <p:cNvSpPr txBox="1">
            <a:spLocks/>
          </p:cNvSpPr>
          <p:nvPr/>
        </p:nvSpPr>
        <p:spPr>
          <a:xfrm>
            <a:off x="808036" y="1779082"/>
            <a:ext cx="5196451" cy="523703"/>
          </a:xfrm>
          <a:prstGeom prst="rect">
            <a:avLst/>
          </a:prstGeom>
          <a:noFill/>
          <a:ln>
            <a:noFill/>
          </a:ln>
        </p:spPr>
        <p:txBody>
          <a:bodyPr vert="horz" wrap="square" lIns="0" tIns="0" rIns="0" bIns="0" rtlCol="0" anchor="b"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25000"/>
              <a:buNone/>
            </a:pPr>
            <a:r>
              <a:rPr lang="en-US" sz="3200" dirty="0" smtClean="0">
                <a:solidFill>
                  <a:schemeClr val="accent1"/>
                </a:solidFill>
              </a:rPr>
              <a:t>Which suits better?</a:t>
            </a:r>
            <a:endParaRPr lang="en-US" sz="3200" dirty="0">
              <a:solidFill>
                <a:schemeClr val="accent1"/>
              </a:solidFill>
            </a:endParaRPr>
          </a:p>
        </p:txBody>
      </p:sp>
    </p:spTree>
    <p:extLst>
      <p:ext uri="{BB962C8B-B14F-4D97-AF65-F5344CB8AC3E}">
        <p14:creationId xmlns:p14="http://schemas.microsoft.com/office/powerpoint/2010/main" val="1280352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77"/>
            <a:ext cx="10056812" cy="1403461"/>
          </a:xfrm>
        </p:spPr>
        <p:txBody>
          <a:bodyPr/>
          <a:lstStyle/>
          <a:p>
            <a:r>
              <a:rPr lang="en-US" sz="4000" dirty="0" smtClean="0"/>
              <a:t>More about Shared vs PCL</a:t>
            </a:r>
            <a:r>
              <a:rPr lang="en-US" sz="4800" dirty="0" smtClean="0"/>
              <a:t/>
            </a:r>
            <a:br>
              <a:rPr lang="en-US" sz="4800" dirty="0" smtClean="0"/>
            </a:br>
            <a:r>
              <a:rPr lang="en-US" sz="4800" dirty="0"/>
              <a:t>http://</a:t>
            </a:r>
            <a:r>
              <a:rPr lang="en-US" sz="4800" dirty="0" err="1"/>
              <a:t>bit.do</a:t>
            </a:r>
            <a:r>
              <a:rPr lang="en-US" sz="4800" dirty="0"/>
              <a:t>/</a:t>
            </a:r>
            <a:r>
              <a:rPr lang="en-US" sz="4800" dirty="0" err="1"/>
              <a:t>xamsharedvspcl</a:t>
            </a:r>
            <a:endParaRPr lang="en-US" sz="4800" dirty="0"/>
          </a:p>
        </p:txBody>
      </p:sp>
    </p:spTree>
    <p:extLst>
      <p:ext uri="{BB962C8B-B14F-4D97-AF65-F5344CB8AC3E}">
        <p14:creationId xmlns:p14="http://schemas.microsoft.com/office/powerpoint/2010/main" val="86532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77"/>
            <a:ext cx="10056812" cy="1403461"/>
          </a:xfrm>
        </p:spPr>
        <p:txBody>
          <a:bodyPr/>
          <a:lstStyle/>
          <a:p>
            <a:r>
              <a:rPr lang="en-US" sz="4000" dirty="0" smtClean="0"/>
              <a:t>Announcing</a:t>
            </a:r>
            <a:r>
              <a:rPr lang="en-US" sz="4800" dirty="0" smtClean="0"/>
              <a:t/>
            </a:r>
            <a:br>
              <a:rPr lang="en-US" sz="4800" dirty="0" smtClean="0"/>
            </a:br>
            <a:r>
              <a:rPr lang="en-US" sz="4800" dirty="0" smtClean="0"/>
              <a:t>Open sourcing </a:t>
            </a:r>
            <a:r>
              <a:rPr lang="en-US" sz="4800" dirty="0" err="1" smtClean="0"/>
              <a:t>Xamarin</a:t>
            </a:r>
            <a:endParaRPr lang="en-US" sz="4800" dirty="0"/>
          </a:p>
        </p:txBody>
      </p:sp>
      <p:sp>
        <p:nvSpPr>
          <p:cNvPr id="5" name="Text Placeholder 4"/>
          <p:cNvSpPr>
            <a:spLocks noGrp="1"/>
          </p:cNvSpPr>
          <p:nvPr>
            <p:ph type="body" sz="quarter" idx="12"/>
          </p:nvPr>
        </p:nvSpPr>
        <p:spPr>
          <a:xfrm>
            <a:off x="274638" y="3954463"/>
            <a:ext cx="10058401" cy="1403461"/>
          </a:xfrm>
        </p:spPr>
        <p:txBody>
          <a:bodyPr/>
          <a:lstStyle/>
          <a:p>
            <a:r>
              <a:rPr lang="en-US" dirty="0" smtClean="0"/>
              <a:t>Start contributing today</a:t>
            </a:r>
          </a:p>
          <a:p>
            <a:r>
              <a:rPr lang="en-US" sz="4800" dirty="0"/>
              <a:t>https://</a:t>
            </a:r>
            <a:r>
              <a:rPr lang="en-US" sz="4800" dirty="0" err="1"/>
              <a:t>open.xamarin.com</a:t>
            </a:r>
            <a:r>
              <a:rPr lang="en-US" sz="4800" dirty="0" smtClean="0"/>
              <a:t>/</a:t>
            </a:r>
            <a:endParaRPr lang="en-US" dirty="0"/>
          </a:p>
        </p:txBody>
      </p:sp>
    </p:spTree>
    <p:extLst>
      <p:ext uri="{BB962C8B-B14F-4D97-AF65-F5344CB8AC3E}">
        <p14:creationId xmlns:p14="http://schemas.microsoft.com/office/powerpoint/2010/main" val="151657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err="1">
                <a:latin typeface="+mj-lt"/>
              </a:rPr>
              <a:t>Xamarin</a:t>
            </a:r>
            <a:r>
              <a:rPr lang="en-US" b="0" dirty="0">
                <a:latin typeface="+mj-lt"/>
              </a:rPr>
              <a:t> + </a:t>
            </a:r>
            <a:r>
              <a:rPr lang="en-US" b="0" dirty="0" err="1">
                <a:latin typeface="+mj-lt"/>
              </a:rPr>
              <a:t>Xamarin.Forms</a:t>
            </a:r>
            <a:r>
              <a:rPr lang="en-US" b="0" dirty="0">
                <a:latin typeface="+mj-lt"/>
              </a:rPr>
              <a:t> Approach</a:t>
            </a:r>
          </a:p>
        </p:txBody>
      </p:sp>
      <p:sp>
        <p:nvSpPr>
          <p:cNvPr id="368" name="Shape 368"/>
          <p:cNvSpPr txBox="1">
            <a:spLocks noGrp="1"/>
          </p:cNvSpPr>
          <p:nvPr>
            <p:ph type="body" idx="1"/>
          </p:nvPr>
        </p:nvSpPr>
        <p:spPr>
          <a:xfrm>
            <a:off x="655000" y="2010927"/>
            <a:ext cx="5846561" cy="2260105"/>
          </a:xfrm>
          <a:prstGeom prst="rect">
            <a:avLst/>
          </a:prstGeom>
          <a:noFill/>
          <a:ln>
            <a:noFill/>
          </a:ln>
        </p:spPr>
        <p:txBody>
          <a:bodyPr vert="horz" wrap="square" lIns="0" tIns="0" rIns="0" bIns="0" rtlCol="0" anchor="t" anchorCtr="0">
            <a:noAutofit/>
          </a:bodyPr>
          <a:lstStyle/>
          <a:p>
            <a:pPr indent="-395069"/>
            <a:r>
              <a:rPr lang="en-US" dirty="0">
                <a:latin typeface="+mj-lt"/>
              </a:rPr>
              <a:t>Quickly and easily build native user interfaces using shared code</a:t>
            </a:r>
          </a:p>
          <a:p>
            <a:pPr indent="-395069">
              <a:buNone/>
            </a:pPr>
            <a:endParaRPr dirty="0">
              <a:latin typeface="+mj-lt"/>
            </a:endParaRPr>
          </a:p>
          <a:p>
            <a:pPr indent="-395069"/>
            <a:r>
              <a:rPr lang="en-US" dirty="0" err="1">
                <a:latin typeface="+mj-lt"/>
              </a:rPr>
              <a:t>Xamarin.Forms</a:t>
            </a:r>
            <a:r>
              <a:rPr lang="en-US" dirty="0">
                <a:latin typeface="+mj-lt"/>
              </a:rPr>
              <a:t> elements map to native controls and behaviors</a:t>
            </a:r>
          </a:p>
          <a:p>
            <a:pPr indent="-395069">
              <a:buNone/>
            </a:pPr>
            <a:endParaRPr dirty="0">
              <a:latin typeface="+mj-lt"/>
            </a:endParaRPr>
          </a:p>
          <a:p>
            <a:pPr indent="-395069"/>
            <a:r>
              <a:rPr lang="en-US" dirty="0">
                <a:latin typeface="+mj-lt"/>
              </a:rPr>
              <a:t>Mix-and-match </a:t>
            </a:r>
            <a:r>
              <a:rPr lang="en-US" dirty="0" err="1">
                <a:latin typeface="+mj-lt"/>
              </a:rPr>
              <a:t>Xamarin.Forms</a:t>
            </a:r>
            <a:r>
              <a:rPr lang="en-US" dirty="0">
                <a:latin typeface="+mj-lt"/>
              </a:rPr>
              <a:t> with native APIs</a:t>
            </a:r>
          </a:p>
          <a:p>
            <a:pPr indent="-395069">
              <a:buNone/>
            </a:pPr>
            <a:endParaRPr dirty="0">
              <a:latin typeface="+mj-lt"/>
            </a:endParaRPr>
          </a:p>
        </p:txBody>
      </p:sp>
      <p:grpSp>
        <p:nvGrpSpPr>
          <p:cNvPr id="369" name="Shape 369"/>
          <p:cNvGrpSpPr/>
          <p:nvPr/>
        </p:nvGrpSpPr>
        <p:grpSpPr>
          <a:xfrm>
            <a:off x="7172871" y="2010927"/>
            <a:ext cx="4666890" cy="3104619"/>
            <a:chOff x="2392822" y="1783803"/>
            <a:chExt cx="7410626" cy="4929872"/>
          </a:xfrm>
        </p:grpSpPr>
        <p:pic>
          <p:nvPicPr>
            <p:cNvPr id="370" name="Shape 370" descr="unique.png"/>
            <p:cNvPicPr preferRelativeResize="0"/>
            <p:nvPr/>
          </p:nvPicPr>
          <p:blipFill rotWithShape="1">
            <a:blip r:embed="rId3">
              <a:alphaModFix/>
            </a:blip>
            <a:srcRect/>
            <a:stretch/>
          </p:blipFill>
          <p:spPr>
            <a:xfrm>
              <a:off x="2395803" y="1783803"/>
              <a:ext cx="7400395" cy="4929872"/>
            </a:xfrm>
            <a:prstGeom prst="rect">
              <a:avLst/>
            </a:prstGeom>
            <a:noFill/>
            <a:ln>
              <a:noFill/>
            </a:ln>
          </p:spPr>
        </p:pic>
        <p:sp>
          <p:nvSpPr>
            <p:cNvPr id="371" name="Shape 371"/>
            <p:cNvSpPr/>
            <p:nvPr/>
          </p:nvSpPr>
          <p:spPr>
            <a:xfrm>
              <a:off x="2392822" y="2785416"/>
              <a:ext cx="7410626" cy="134347"/>
            </a:xfrm>
            <a:prstGeom prst="rect">
              <a:avLst/>
            </a:prstGeom>
            <a:solidFill>
              <a:srgbClr val="EEF3F5"/>
            </a:solidFill>
            <a:ln>
              <a:noFill/>
            </a:ln>
          </p:spPr>
          <p:txBody>
            <a:bodyPr wrap="square" lIns="124327" tIns="62146" rIns="124327" bIns="62146" anchor="ctr" anchorCtr="0">
              <a:noAutofit/>
            </a:bodyPr>
            <a:lstStyle/>
            <a:p>
              <a:pPr algn="ctr"/>
              <a:endParaRPr sz="2448">
                <a:solidFill>
                  <a:schemeClr val="lt1"/>
                </a:solidFill>
                <a:latin typeface="Arial"/>
                <a:ea typeface="Arial"/>
                <a:cs typeface="Arial"/>
                <a:sym typeface="Arial"/>
              </a:endParaRPr>
            </a:p>
          </p:txBody>
        </p:sp>
        <p:sp>
          <p:nvSpPr>
            <p:cNvPr id="372" name="Shape 372"/>
            <p:cNvSpPr/>
            <p:nvPr/>
          </p:nvSpPr>
          <p:spPr>
            <a:xfrm>
              <a:off x="2392822" y="2853328"/>
              <a:ext cx="7410626" cy="980741"/>
            </a:xfrm>
            <a:prstGeom prst="rect">
              <a:avLst/>
            </a:prstGeom>
            <a:solidFill>
              <a:srgbClr val="216BAB"/>
            </a:solidFill>
            <a:ln>
              <a:noFill/>
            </a:ln>
          </p:spPr>
          <p:txBody>
            <a:bodyPr wrap="square" lIns="124327" tIns="62146" rIns="124327" bIns="62146" anchor="ctr" anchorCtr="0">
              <a:noAutofit/>
            </a:bodyPr>
            <a:lstStyle/>
            <a:p>
              <a:pPr algn="ctr">
                <a:buSzPct val="25000"/>
              </a:pPr>
              <a:r>
                <a:rPr lang="en-US" sz="2720" dirty="0">
                  <a:solidFill>
                    <a:schemeClr val="lt1"/>
                  </a:solidFill>
                  <a:latin typeface="+mj-lt"/>
                  <a:ea typeface="Helvetica Neue"/>
                  <a:cs typeface="Helvetica Neue"/>
                  <a:sym typeface="Helvetica Neue"/>
                </a:rPr>
                <a:t>Shared UI Code</a:t>
              </a:r>
            </a:p>
          </p:txBody>
        </p:sp>
      </p:grpSp>
    </p:spTree>
    <p:extLst>
      <p:ext uri="{BB962C8B-B14F-4D97-AF65-F5344CB8AC3E}">
        <p14:creationId xmlns:p14="http://schemas.microsoft.com/office/powerpoint/2010/main" val="146177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5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Native Performance</a:t>
            </a:r>
          </a:p>
        </p:txBody>
      </p:sp>
      <p:grpSp>
        <p:nvGrpSpPr>
          <p:cNvPr id="378" name="Shape 378"/>
          <p:cNvGrpSpPr/>
          <p:nvPr/>
        </p:nvGrpSpPr>
        <p:grpSpPr>
          <a:xfrm>
            <a:off x="654998" y="1882607"/>
            <a:ext cx="4586110" cy="2486942"/>
            <a:chOff x="808037" y="1897062"/>
            <a:chExt cx="4840409" cy="2624842"/>
          </a:xfrm>
        </p:grpSpPr>
        <p:pic>
          <p:nvPicPr>
            <p:cNvPr id="379" name="Shape 379"/>
            <p:cNvPicPr preferRelativeResize="0"/>
            <p:nvPr/>
          </p:nvPicPr>
          <p:blipFill rotWithShape="1">
            <a:blip r:embed="rId3">
              <a:alphaModFix/>
            </a:blip>
            <a:srcRect r="26726"/>
            <a:stretch/>
          </p:blipFill>
          <p:spPr>
            <a:xfrm>
              <a:off x="808037" y="1897062"/>
              <a:ext cx="3572894" cy="2624842"/>
            </a:xfrm>
            <a:prstGeom prst="rect">
              <a:avLst/>
            </a:prstGeom>
            <a:noFill/>
            <a:ln>
              <a:noFill/>
            </a:ln>
          </p:spPr>
        </p:pic>
        <p:pic>
          <p:nvPicPr>
            <p:cNvPr id="380" name="Shape 380"/>
            <p:cNvPicPr preferRelativeResize="0"/>
            <p:nvPr/>
          </p:nvPicPr>
          <p:blipFill rotWithShape="1">
            <a:blip r:embed="rId4">
              <a:alphaModFix/>
            </a:blip>
            <a:srcRect l="74317" t="1057" r="520" b="1929"/>
            <a:stretch/>
          </p:blipFill>
          <p:spPr>
            <a:xfrm>
              <a:off x="4421529" y="1932972"/>
              <a:ext cx="1226917" cy="2546431"/>
            </a:xfrm>
            <a:prstGeom prst="roundRect">
              <a:avLst>
                <a:gd name="adj" fmla="val 12893"/>
              </a:avLst>
            </a:prstGeom>
            <a:noFill/>
            <a:ln>
              <a:noFill/>
            </a:ln>
          </p:spPr>
        </p:pic>
      </p:grpSp>
      <p:pic>
        <p:nvPicPr>
          <p:cNvPr id="381" name="Shape 381"/>
          <p:cNvPicPr preferRelativeResize="0"/>
          <p:nvPr/>
        </p:nvPicPr>
        <p:blipFill rotWithShape="1">
          <a:blip r:embed="rId5">
            <a:alphaModFix/>
          </a:blip>
          <a:srcRect/>
          <a:stretch/>
        </p:blipFill>
        <p:spPr>
          <a:xfrm>
            <a:off x="6870526" y="1789347"/>
            <a:ext cx="4622544" cy="2486942"/>
          </a:xfrm>
          <a:prstGeom prst="rect">
            <a:avLst/>
          </a:prstGeom>
          <a:noFill/>
          <a:ln>
            <a:noFill/>
          </a:ln>
        </p:spPr>
      </p:pic>
      <p:sp>
        <p:nvSpPr>
          <p:cNvPr id="382" name="Shape 382"/>
          <p:cNvSpPr txBox="1"/>
          <p:nvPr/>
        </p:nvSpPr>
        <p:spPr>
          <a:xfrm>
            <a:off x="654998" y="4816482"/>
            <a:ext cx="4586110" cy="1444654"/>
          </a:xfrm>
          <a:prstGeom prst="rect">
            <a:avLst/>
          </a:prstGeom>
          <a:noFill/>
          <a:ln>
            <a:noFill/>
          </a:ln>
        </p:spPr>
        <p:txBody>
          <a:bodyPr wrap="square" lIns="0" tIns="0" rIns="0" bIns="0" anchor="t" anchorCtr="0">
            <a:noAutofit/>
          </a:bodyPr>
          <a:lstStyle/>
          <a:p>
            <a:pPr marL="621746" lvl="1">
              <a:lnSpc>
                <a:spcPct val="110000"/>
              </a:lnSpc>
              <a:buSzPct val="25000"/>
            </a:pPr>
            <a:r>
              <a:rPr lang="en-US" sz="2176" dirty="0" err="1">
                <a:solidFill>
                  <a:srgbClr val="7E5DBE"/>
                </a:solidFill>
                <a:latin typeface="+mj-lt"/>
                <a:ea typeface="Arial"/>
                <a:cs typeface="Arial"/>
                <a:sym typeface="Arial"/>
              </a:rPr>
              <a:t>Xamarin.iOS</a:t>
            </a:r>
            <a:r>
              <a:rPr lang="en-US" sz="2176" dirty="0">
                <a:solidFill>
                  <a:schemeClr val="dk1"/>
                </a:solidFill>
                <a:latin typeface="+mj-lt"/>
                <a:ea typeface="Arial"/>
                <a:cs typeface="Arial"/>
                <a:sym typeface="Arial"/>
              </a:rPr>
              <a:t> does full Ahead Of Time (AOT) compilation to produce an ARM binary for Apple’s App Store.</a:t>
            </a:r>
          </a:p>
        </p:txBody>
      </p:sp>
      <p:sp>
        <p:nvSpPr>
          <p:cNvPr id="383" name="Shape 383"/>
          <p:cNvSpPr txBox="1"/>
          <p:nvPr/>
        </p:nvSpPr>
        <p:spPr>
          <a:xfrm>
            <a:off x="6870527" y="4816483"/>
            <a:ext cx="4969235" cy="1076341"/>
          </a:xfrm>
          <a:prstGeom prst="rect">
            <a:avLst/>
          </a:prstGeom>
          <a:noFill/>
          <a:ln>
            <a:noFill/>
          </a:ln>
        </p:spPr>
        <p:txBody>
          <a:bodyPr wrap="square" lIns="0" tIns="0" rIns="0" bIns="0" anchor="t" anchorCtr="0">
            <a:noAutofit/>
          </a:bodyPr>
          <a:lstStyle/>
          <a:p>
            <a:pPr marL="312980" lvl="1" indent="-2106">
              <a:lnSpc>
                <a:spcPct val="110000"/>
              </a:lnSpc>
              <a:buSzPct val="25000"/>
            </a:pPr>
            <a:r>
              <a:rPr lang="en-US" sz="2176">
                <a:solidFill>
                  <a:srgbClr val="66B11F"/>
                </a:solidFill>
                <a:latin typeface="+mj-lt"/>
                <a:ea typeface="Arial"/>
                <a:cs typeface="Arial"/>
                <a:sym typeface="Arial"/>
              </a:rPr>
              <a:t>Xamarin.Android</a:t>
            </a:r>
            <a:r>
              <a:rPr lang="en-US" sz="2176">
                <a:solidFill>
                  <a:schemeClr val="dk1"/>
                </a:solidFill>
                <a:latin typeface="+mj-lt"/>
                <a:ea typeface="Arial"/>
                <a:cs typeface="Arial"/>
                <a:sym typeface="Arial"/>
              </a:rPr>
              <a:t> takes advantage of Just In Time (JIT) compilation on the Android device.</a:t>
            </a:r>
          </a:p>
        </p:txBody>
      </p:sp>
    </p:spTree>
    <p:extLst>
      <p:ext uri="{BB962C8B-B14F-4D97-AF65-F5344CB8AC3E}">
        <p14:creationId xmlns:p14="http://schemas.microsoft.com/office/powerpoint/2010/main" val="23557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2"/>
                                        </p:tgtEl>
                                        <p:attrNameLst>
                                          <p:attrName>style.visibility</p:attrName>
                                        </p:attrNameLst>
                                      </p:cBhvr>
                                      <p:to>
                                        <p:strVal val="visible"/>
                                      </p:to>
                                    </p:set>
                                    <p:animEffect transition="in" filter="fade">
                                      <p:cBhvr>
                                        <p:cTn id="12" dur="500"/>
                                        <p:tgtEl>
                                          <p:spTgt spid="3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1"/>
                                        </p:tgtEl>
                                        <p:attrNameLst>
                                          <p:attrName>style.visibility</p:attrName>
                                        </p:attrNameLst>
                                      </p:cBhvr>
                                      <p:to>
                                        <p:strVal val="visible"/>
                                      </p:to>
                                    </p:set>
                                    <p:animEffect transition="in" filter="fade">
                                      <p:cBhvr>
                                        <p:cTn id="17" dur="500"/>
                                        <p:tgtEl>
                                          <p:spTgt spid="3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3"/>
                                        </p:tgtEl>
                                        <p:attrNameLst>
                                          <p:attrName>style.visibility</p:attrName>
                                        </p:attrNameLst>
                                      </p:cBhvr>
                                      <p:to>
                                        <p:strVal val="visible"/>
                                      </p:to>
                                    </p:set>
                                    <p:animEffect transition="in" filter="fade">
                                      <p:cBhvr>
                                        <p:cTn id="22"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654999" y="733454"/>
            <a:ext cx="11184763" cy="2008984"/>
          </a:xfrm>
          <a:prstGeom prst="rect">
            <a:avLst/>
          </a:prstGeom>
          <a:noFill/>
          <a:ln>
            <a:noFill/>
          </a:ln>
        </p:spPr>
        <p:txBody>
          <a:bodyPr vert="horz" wrap="square" lIns="0" tIns="0" rIns="0" bIns="0" rtlCol="0" anchor="t" anchorCtr="0">
            <a:noAutofit/>
          </a:bodyPr>
          <a:lstStyle/>
          <a:p>
            <a:pPr>
              <a:buSzPct val="25000"/>
            </a:pPr>
            <a:r>
              <a:rPr lang="en-US" b="0" dirty="0">
                <a:solidFill>
                  <a:srgbClr val="6D6E71"/>
                </a:solidFill>
                <a:latin typeface="+mj-lt"/>
              </a:rPr>
              <a:t>Anything you can do in Objective-C, Swift, or Java can be done in </a:t>
            </a:r>
            <a:r>
              <a:rPr lang="en-US" dirty="0">
                <a:solidFill>
                  <a:schemeClr val="dk1"/>
                </a:solidFill>
                <a:latin typeface="+mj-lt"/>
              </a:rPr>
              <a:t>C# and Visual Studio with </a:t>
            </a:r>
            <a:r>
              <a:rPr lang="en-US" dirty="0" err="1">
                <a:solidFill>
                  <a:schemeClr val="dk1"/>
                </a:solidFill>
                <a:latin typeface="+mj-lt"/>
              </a:rPr>
              <a:t>Xamarin</a:t>
            </a:r>
            <a:r>
              <a:rPr lang="en-US" dirty="0">
                <a:solidFill>
                  <a:schemeClr val="dk1"/>
                </a:solidFill>
                <a:latin typeface="+mj-lt"/>
              </a:rPr>
              <a:t>.</a:t>
            </a:r>
          </a:p>
        </p:txBody>
      </p:sp>
      <p:grpSp>
        <p:nvGrpSpPr>
          <p:cNvPr id="389" name="Shape 389"/>
          <p:cNvGrpSpPr/>
          <p:nvPr/>
        </p:nvGrpSpPr>
        <p:grpSpPr>
          <a:xfrm>
            <a:off x="2803490" y="3032119"/>
            <a:ext cx="6887779" cy="3824394"/>
            <a:chOff x="2961799" y="2095500"/>
            <a:chExt cx="8174111" cy="4538621"/>
          </a:xfrm>
        </p:grpSpPr>
        <p:pic>
          <p:nvPicPr>
            <p:cNvPr id="390" name="Shape 390" descr="T-shirt Store App.png"/>
            <p:cNvPicPr preferRelativeResize="0"/>
            <p:nvPr/>
          </p:nvPicPr>
          <p:blipFill rotWithShape="1">
            <a:blip r:embed="rId3">
              <a:alphaModFix/>
            </a:blip>
            <a:srcRect/>
            <a:stretch/>
          </p:blipFill>
          <p:spPr>
            <a:xfrm>
              <a:off x="2961799" y="2095500"/>
              <a:ext cx="6512877" cy="4070548"/>
            </a:xfrm>
            <a:prstGeom prst="rect">
              <a:avLst/>
            </a:prstGeom>
            <a:noFill/>
            <a:ln>
              <a:noFill/>
            </a:ln>
          </p:spPr>
        </p:pic>
        <p:pic>
          <p:nvPicPr>
            <p:cNvPr id="391" name="Shape 391"/>
            <p:cNvPicPr preferRelativeResize="0"/>
            <p:nvPr/>
          </p:nvPicPr>
          <p:blipFill rotWithShape="1">
            <a:blip r:embed="rId4">
              <a:alphaModFix/>
            </a:blip>
            <a:srcRect/>
            <a:stretch/>
          </p:blipFill>
          <p:spPr>
            <a:xfrm>
              <a:off x="6591300" y="3158244"/>
              <a:ext cx="4544610" cy="3475877"/>
            </a:xfrm>
            <a:prstGeom prst="rect">
              <a:avLst/>
            </a:prstGeom>
            <a:noFill/>
            <a:ln>
              <a:noFill/>
            </a:ln>
          </p:spPr>
        </p:pic>
      </p:grpSp>
    </p:spTree>
    <p:extLst>
      <p:ext uri="{BB962C8B-B14F-4D97-AF65-F5344CB8AC3E}">
        <p14:creationId xmlns:p14="http://schemas.microsoft.com/office/powerpoint/2010/main" val="130028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350202"/>
            <a:ext cx="10056812" cy="3065455"/>
          </a:xfrm>
        </p:spPr>
        <p:txBody>
          <a:bodyPr/>
          <a:lstStyle/>
          <a:p>
            <a:r>
              <a:rPr lang="en-US" sz="4800" dirty="0" smtClean="0"/>
              <a:t>Demo</a:t>
            </a:r>
            <a:r>
              <a:rPr lang="en-US" dirty="0" smtClean="0"/>
              <a:t/>
            </a:r>
            <a:br>
              <a:rPr lang="en-US" dirty="0" smtClean="0"/>
            </a:br>
            <a:r>
              <a:rPr lang="en-US" sz="6000" dirty="0" smtClean="0"/>
              <a:t>Android: Accessing Camera</a:t>
            </a:r>
            <a:br>
              <a:rPr lang="en-US" sz="6000" dirty="0" smtClean="0"/>
            </a:br>
            <a:r>
              <a:rPr lang="en-US" sz="6000" dirty="0" smtClean="0"/>
              <a:t/>
            </a:r>
            <a:br>
              <a:rPr lang="en-US" sz="6000" dirty="0" smtClean="0"/>
            </a:br>
            <a:r>
              <a:rPr lang="en-US" sz="4000" dirty="0"/>
              <a:t>http://</a:t>
            </a:r>
            <a:r>
              <a:rPr lang="en-US" sz="4000" dirty="0" err="1"/>
              <a:t>bit.do</a:t>
            </a:r>
            <a:r>
              <a:rPr lang="en-US" sz="4000" dirty="0"/>
              <a:t>/</a:t>
            </a:r>
            <a:r>
              <a:rPr lang="en-US" sz="4000" dirty="0" err="1"/>
              <a:t>xamdroidcamera</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637" y="2125662"/>
            <a:ext cx="2532063" cy="2532063"/>
          </a:xfrm>
          <a:prstGeom prst="rect">
            <a:avLst/>
          </a:prstGeom>
        </p:spPr>
      </p:pic>
    </p:spTree>
    <p:extLst>
      <p:ext uri="{BB962C8B-B14F-4D97-AF65-F5344CB8AC3E}">
        <p14:creationId xmlns:p14="http://schemas.microsoft.com/office/powerpoint/2010/main" val="111507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a:gradFill>
                  <a:gsLst>
                    <a:gs pos="2917">
                      <a:schemeClr val="tx1"/>
                    </a:gs>
                    <a:gs pos="30000">
                      <a:schemeClr val="tx1"/>
                    </a:gs>
                  </a:gsLst>
                  <a:lin ang="5400000" scaled="0"/>
                </a:gradFill>
              </a:rPr>
              <a:t>Build native UIs for iOS, Android, and Windows </a:t>
            </a:r>
          </a:p>
          <a:p>
            <a:pPr marL="0" indent="0" algn="ctr">
              <a:spcAft>
                <a:spcPts val="600"/>
              </a:spcAft>
              <a:buNone/>
            </a:pPr>
            <a:r>
              <a:rPr lang="en-US" sz="2800"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75481" y="373507"/>
            <a:ext cx="11887878" cy="917444"/>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1242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Pages, layouts, and controls</a:t>
            </a:r>
          </a:p>
          <a:p>
            <a:pPr marL="0" indent="0"/>
            <a:r>
              <a:rPr lang="en-US" sz="2800" dirty="0">
                <a:solidFill>
                  <a:schemeClr val="tx1"/>
                </a:solidFill>
                <a:latin typeface="+mj-lt"/>
              </a:rPr>
              <a:t>      </a:t>
            </a:r>
            <a:r>
              <a:rPr lang="en-US" dirty="0">
                <a:solidFill>
                  <a:schemeClr val="bg2">
                    <a:lumMod val="50000"/>
                  </a:schemeClr>
                </a:solidFill>
                <a:latin typeface="+mj-lt"/>
              </a:rPr>
              <a:t>(Build from code behind or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a:solidFill>
                  <a:schemeClr val="tx1"/>
                </a:solidFill>
                <a:latin typeface="+mj-lt"/>
              </a:rPr>
              <a:t>Navigation</a:t>
            </a:r>
          </a:p>
          <a:p>
            <a:pPr marL="0" indent="0">
              <a:lnSpc>
                <a:spcPct val="110000"/>
              </a:lnSpc>
            </a:pPr>
            <a:r>
              <a:rPr lang="en-US" sz="2800" dirty="0">
                <a:solidFill>
                  <a:srgbClr val="6FBD23"/>
                </a:solidFill>
              </a:rPr>
              <a:t>✓  </a:t>
            </a:r>
            <a:r>
              <a:rPr lang="en-US" sz="2800" dirty="0">
                <a:solidFill>
                  <a:schemeClr val="tx1"/>
                </a:solidFill>
                <a:latin typeface="+mj-lt"/>
              </a:rPr>
              <a:t>Animation API</a:t>
            </a: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65271" y="2262159"/>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9089" y="2185924"/>
            <a:ext cx="349711" cy="420638"/>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61157" y="2220553"/>
            <a:ext cx="351660" cy="351558"/>
          </a:xfrm>
          <a:prstGeom prst="rect">
            <a:avLst/>
          </a:prstGeom>
        </p:spPr>
      </p:pic>
    </p:spTree>
    <p:extLst>
      <p:ext uri="{BB962C8B-B14F-4D97-AF65-F5344CB8AC3E}">
        <p14:creationId xmlns:p14="http://schemas.microsoft.com/office/powerpoint/2010/main" val="202845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a:solidFill>
                  <a:schemeClr val="tx1"/>
                </a:solidFill>
              </a:rPr>
              <a:t>Pages</a:t>
            </a: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7159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Mobile development challenges</a:t>
            </a:r>
          </a:p>
        </p:txBody>
      </p:sp>
      <p:sp>
        <p:nvSpPr>
          <p:cNvPr id="7" name="Shape 86"/>
          <p:cNvSpPr txBox="1"/>
          <p:nvPr/>
        </p:nvSpPr>
        <p:spPr>
          <a:xfrm>
            <a:off x="5029237" y="3617161"/>
            <a:ext cx="2150735" cy="471969"/>
          </a:xfrm>
          <a:prstGeom prst="rect">
            <a:avLst/>
          </a:prstGeom>
          <a:noFill/>
          <a:ln>
            <a:noFill/>
          </a:ln>
        </p:spPr>
        <p:txBody>
          <a:bodyPr lIns="46616" tIns="46616" rIns="46616" bIns="46616" anchor="t" anchorCtr="0">
            <a:noAutofit/>
          </a:bodyPr>
          <a:lstStyle/>
          <a:p>
            <a:pPr marL="0" marR="0" lvl="0" indent="0" algn="ctr" defTabSz="932380" rtl="0" eaLnBrk="1" fontAlgn="auto" latinLnBrk="0" hangingPunct="1">
              <a:lnSpc>
                <a:spcPct val="125000"/>
              </a:lnSpc>
              <a:spcBef>
                <a:spcPts val="0"/>
              </a:spcBef>
              <a:spcAft>
                <a:spcPts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Light"/>
                <a:ea typeface="Helvetica Neue"/>
                <a:cs typeface="Helvetica Neue"/>
                <a:sym typeface="Helvetica Neue"/>
              </a:rPr>
              <a:t>App delivery lifecycle</a:t>
            </a:r>
            <a:endParaRPr kumimoji="0" sz="2400" b="0" i="0" u="none" strike="noStrike" kern="0" cap="none" spc="0" normalizeH="0" baseline="0" noProof="0">
              <a:ln>
                <a:noFill/>
              </a:ln>
              <a:solidFill>
                <a:srgbClr val="505050"/>
              </a:solidFill>
              <a:effectLst/>
              <a:uLnTx/>
              <a:uFillTx/>
              <a:latin typeface="Segoe UI Light"/>
              <a:ea typeface="Helvetica Neue"/>
              <a:cs typeface="Helvetica Neue"/>
              <a:sym typeface="Helvetica Neue"/>
            </a:endParaRPr>
          </a:p>
        </p:txBody>
      </p:sp>
      <p:grpSp>
        <p:nvGrpSpPr>
          <p:cNvPr id="11" name="Group 10"/>
          <p:cNvGrpSpPr/>
          <p:nvPr/>
        </p:nvGrpSpPr>
        <p:grpSpPr>
          <a:xfrm>
            <a:off x="827802" y="3019501"/>
            <a:ext cx="2031302" cy="1980532"/>
            <a:chOff x="3874604" y="842525"/>
            <a:chExt cx="4888851" cy="4766657"/>
          </a:xfrm>
        </p:grpSpPr>
        <p:grpSp>
          <p:nvGrpSpPr>
            <p:cNvPr id="12" name="Group 11"/>
            <p:cNvGrpSpPr/>
            <p:nvPr/>
          </p:nvGrpSpPr>
          <p:grpSpPr>
            <a:xfrm>
              <a:off x="3874604" y="842525"/>
              <a:ext cx="968986" cy="968986"/>
              <a:chOff x="12937345" y="3832605"/>
              <a:chExt cx="968986" cy="968986"/>
            </a:xfrm>
          </p:grpSpPr>
          <p:sp>
            <p:nvSpPr>
              <p:cNvPr id="71" name="Rounded Rectangle 70"/>
              <p:cNvSpPr/>
              <p:nvPr/>
            </p:nvSpPr>
            <p:spPr bwMode="auto">
              <a:xfrm>
                <a:off x="12937345"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2" name="Freeform 137"/>
              <p:cNvSpPr>
                <a:spLocks noChangeAspect="1"/>
              </p:cNvSpPr>
              <p:nvPr/>
            </p:nvSpPr>
            <p:spPr bwMode="black">
              <a:xfrm>
                <a:off x="13149632" y="4056982"/>
                <a:ext cx="544412" cy="504670"/>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a:ea typeface="+mn-ea"/>
                  <a:cs typeface="+mn-cs"/>
                </a:endParaRPr>
              </a:p>
            </p:txBody>
          </p:sp>
        </p:grpSp>
        <p:grpSp>
          <p:nvGrpSpPr>
            <p:cNvPr id="13" name="Group 12"/>
            <p:cNvGrpSpPr/>
            <p:nvPr/>
          </p:nvGrpSpPr>
          <p:grpSpPr>
            <a:xfrm>
              <a:off x="5181226" y="842525"/>
              <a:ext cx="968986" cy="968986"/>
              <a:chOff x="6405264" y="3832605"/>
              <a:chExt cx="968986" cy="968986"/>
            </a:xfrm>
          </p:grpSpPr>
          <p:sp>
            <p:nvSpPr>
              <p:cNvPr id="69" name="Rounded Rectangle 68"/>
              <p:cNvSpPr/>
              <p:nvPr/>
            </p:nvSpPr>
            <p:spPr bwMode="auto">
              <a:xfrm>
                <a:off x="6405264"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0" name="Freeform 69"/>
              <p:cNvSpPr/>
              <p:nvPr/>
            </p:nvSpPr>
            <p:spPr bwMode="auto">
              <a:xfrm>
                <a:off x="6741961" y="4067629"/>
                <a:ext cx="295592" cy="498938"/>
              </a:xfrm>
              <a:custGeom>
                <a:avLst/>
                <a:gdLst>
                  <a:gd name="connsiteX0" fmla="*/ 568350 w 1253290"/>
                  <a:gd name="connsiteY0" fmla="*/ 673543 h 2115457"/>
                  <a:gd name="connsiteX1" fmla="*/ 568350 w 1253290"/>
                  <a:gd name="connsiteY1" fmla="*/ 790135 h 2115457"/>
                  <a:gd name="connsiteX2" fmla="*/ 399322 w 1253290"/>
                  <a:gd name="connsiteY2" fmla="*/ 875088 h 2115457"/>
                  <a:gd name="connsiteX3" fmla="*/ 338097 w 1253290"/>
                  <a:gd name="connsiteY3" fmla="*/ 1037378 h 2115457"/>
                  <a:gd name="connsiteX4" fmla="*/ 527338 w 1253290"/>
                  <a:gd name="connsiteY4" fmla="*/ 1278763 h 2115457"/>
                  <a:gd name="connsiteX5" fmla="*/ 603210 w 1253290"/>
                  <a:gd name="connsiteY5" fmla="*/ 1312744 h 2115457"/>
                  <a:gd name="connsiteX6" fmla="*/ 639828 w 1253290"/>
                  <a:gd name="connsiteY6" fmla="*/ 1339988 h 2115457"/>
                  <a:gd name="connsiteX7" fmla="*/ 650960 w 1253290"/>
                  <a:gd name="connsiteY7" fmla="*/ 1375434 h 2115457"/>
                  <a:gd name="connsiteX8" fmla="*/ 633090 w 1253290"/>
                  <a:gd name="connsiteY8" fmla="*/ 1417032 h 2115457"/>
                  <a:gd name="connsiteX9" fmla="*/ 584169 w 1253290"/>
                  <a:gd name="connsiteY9" fmla="*/ 1432265 h 2115457"/>
                  <a:gd name="connsiteX10" fmla="*/ 348644 w 1253290"/>
                  <a:gd name="connsiteY10" fmla="*/ 1343210 h 2115457"/>
                  <a:gd name="connsiteX11" fmla="*/ 348644 w 1253290"/>
                  <a:gd name="connsiteY11" fmla="*/ 1562916 h 2115457"/>
                  <a:gd name="connsiteX12" fmla="*/ 435647 w 1253290"/>
                  <a:gd name="connsiteY12" fmla="*/ 1594848 h 2115457"/>
                  <a:gd name="connsiteX13" fmla="*/ 568350 w 1253290"/>
                  <a:gd name="connsiteY13" fmla="*/ 1610959 h 2115457"/>
                  <a:gd name="connsiteX14" fmla="*/ 568350 w 1253290"/>
                  <a:gd name="connsiteY14" fmla="*/ 1729894 h 2115457"/>
                  <a:gd name="connsiteX15" fmla="*/ 707205 w 1253290"/>
                  <a:gd name="connsiteY15" fmla="*/ 1729894 h 2115457"/>
                  <a:gd name="connsiteX16" fmla="*/ 707205 w 1253290"/>
                  <a:gd name="connsiteY16" fmla="*/ 1595141 h 2115457"/>
                  <a:gd name="connsiteX17" fmla="*/ 820573 w 1253290"/>
                  <a:gd name="connsiteY17" fmla="*/ 1542703 h 2115457"/>
                  <a:gd name="connsiteX18" fmla="*/ 891172 w 1253290"/>
                  <a:gd name="connsiteY18" fmla="*/ 1459508 h 2115457"/>
                  <a:gd name="connsiteX19" fmla="*/ 915194 w 1253290"/>
                  <a:gd name="connsiteY19" fmla="*/ 1356685 h 2115457"/>
                  <a:gd name="connsiteX20" fmla="*/ 861585 w 1253290"/>
                  <a:gd name="connsiteY20" fmla="*/ 1212264 h 2115457"/>
                  <a:gd name="connsiteX21" fmla="*/ 691971 w 1253290"/>
                  <a:gd name="connsiteY21" fmla="*/ 1103583 h 2115457"/>
                  <a:gd name="connsiteX22" fmla="*/ 614928 w 1253290"/>
                  <a:gd name="connsiteY22" fmla="*/ 1062278 h 2115457"/>
                  <a:gd name="connsiteX23" fmla="*/ 591199 w 1253290"/>
                  <a:gd name="connsiteY23" fmla="*/ 1014528 h 2115457"/>
                  <a:gd name="connsiteX24" fmla="*/ 611119 w 1253290"/>
                  <a:gd name="connsiteY24" fmla="*/ 976739 h 2115457"/>
                  <a:gd name="connsiteX25" fmla="*/ 663264 w 1253290"/>
                  <a:gd name="connsiteY25" fmla="*/ 961799 h 2115457"/>
                  <a:gd name="connsiteX26" fmla="*/ 773117 w 1253290"/>
                  <a:gd name="connsiteY26" fmla="*/ 978790 h 2115457"/>
                  <a:gd name="connsiteX27" fmla="*/ 874181 w 1253290"/>
                  <a:gd name="connsiteY27" fmla="*/ 1023903 h 2115457"/>
                  <a:gd name="connsiteX28" fmla="*/ 874181 w 1253290"/>
                  <a:gd name="connsiteY28" fmla="*/ 810640 h 2115457"/>
                  <a:gd name="connsiteX29" fmla="*/ 707205 w 1253290"/>
                  <a:gd name="connsiteY29" fmla="*/ 784276 h 2115457"/>
                  <a:gd name="connsiteX30" fmla="*/ 707205 w 1253290"/>
                  <a:gd name="connsiteY30" fmla="*/ 673543 h 2115457"/>
                  <a:gd name="connsiteX31" fmla="*/ 222732 w 1253290"/>
                  <a:gd name="connsiteY31" fmla="*/ 0 h 2115457"/>
                  <a:gd name="connsiteX32" fmla="*/ 424688 w 1253290"/>
                  <a:gd name="connsiteY32" fmla="*/ 227062 h 2115457"/>
                  <a:gd name="connsiteX33" fmla="*/ 626645 w 1253290"/>
                  <a:gd name="connsiteY33" fmla="*/ 0 h 2115457"/>
                  <a:gd name="connsiteX34" fmla="*/ 828602 w 1253290"/>
                  <a:gd name="connsiteY34" fmla="*/ 227062 h 2115457"/>
                  <a:gd name="connsiteX35" fmla="*/ 1030559 w 1253290"/>
                  <a:gd name="connsiteY35" fmla="*/ 0 h 2115457"/>
                  <a:gd name="connsiteX36" fmla="*/ 1253290 w 1253290"/>
                  <a:gd name="connsiteY36" fmla="*/ 250419 h 2115457"/>
                  <a:gd name="connsiteX37" fmla="*/ 1253290 w 1253290"/>
                  <a:gd name="connsiteY37" fmla="*/ 2115457 h 2115457"/>
                  <a:gd name="connsiteX38" fmla="*/ 0 w 1253290"/>
                  <a:gd name="connsiteY38" fmla="*/ 2115457 h 2115457"/>
                  <a:gd name="connsiteX39" fmla="*/ 0 w 1253290"/>
                  <a:gd name="connsiteY39" fmla="*/ 250419 h 211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53290" h="2115457">
                    <a:moveTo>
                      <a:pt x="568350" y="673543"/>
                    </a:moveTo>
                    <a:lnTo>
                      <a:pt x="568350" y="790135"/>
                    </a:lnTo>
                    <a:cubicBezTo>
                      <a:pt x="496482" y="803024"/>
                      <a:pt x="440139" y="831342"/>
                      <a:pt x="399322" y="875088"/>
                    </a:cubicBezTo>
                    <a:cubicBezTo>
                      <a:pt x="358506" y="918834"/>
                      <a:pt x="338097" y="972931"/>
                      <a:pt x="338097" y="1037378"/>
                    </a:cubicBezTo>
                    <a:cubicBezTo>
                      <a:pt x="338097" y="1148306"/>
                      <a:pt x="401178" y="1228767"/>
                      <a:pt x="527338" y="1278763"/>
                    </a:cubicBezTo>
                    <a:cubicBezTo>
                      <a:pt x="560929" y="1292043"/>
                      <a:pt x="586219" y="1303370"/>
                      <a:pt x="603210" y="1312744"/>
                    </a:cubicBezTo>
                    <a:cubicBezTo>
                      <a:pt x="620201" y="1322118"/>
                      <a:pt x="632406" y="1331199"/>
                      <a:pt x="639828" y="1339988"/>
                    </a:cubicBezTo>
                    <a:cubicBezTo>
                      <a:pt x="647249" y="1348776"/>
                      <a:pt x="650960" y="1360591"/>
                      <a:pt x="650960" y="1375434"/>
                    </a:cubicBezTo>
                    <a:cubicBezTo>
                      <a:pt x="650960" y="1393010"/>
                      <a:pt x="645004" y="1406876"/>
                      <a:pt x="633090" y="1417032"/>
                    </a:cubicBezTo>
                    <a:cubicBezTo>
                      <a:pt x="621177" y="1427187"/>
                      <a:pt x="604870" y="1432265"/>
                      <a:pt x="584169" y="1432265"/>
                    </a:cubicBezTo>
                    <a:cubicBezTo>
                      <a:pt x="508004" y="1432265"/>
                      <a:pt x="429496" y="1402580"/>
                      <a:pt x="348644" y="1343210"/>
                    </a:cubicBezTo>
                    <a:lnTo>
                      <a:pt x="348644" y="1562916"/>
                    </a:lnTo>
                    <a:cubicBezTo>
                      <a:pt x="361924" y="1574243"/>
                      <a:pt x="390925" y="1584888"/>
                      <a:pt x="435647" y="1594848"/>
                    </a:cubicBezTo>
                    <a:cubicBezTo>
                      <a:pt x="480370" y="1604808"/>
                      <a:pt x="524604" y="1610178"/>
                      <a:pt x="568350" y="1610959"/>
                    </a:cubicBezTo>
                    <a:lnTo>
                      <a:pt x="568350" y="1729894"/>
                    </a:lnTo>
                    <a:lnTo>
                      <a:pt x="707205" y="1729894"/>
                    </a:lnTo>
                    <a:lnTo>
                      <a:pt x="707205" y="1595141"/>
                    </a:lnTo>
                    <a:cubicBezTo>
                      <a:pt x="751732" y="1583813"/>
                      <a:pt x="789522" y="1566334"/>
                      <a:pt x="820573" y="1542703"/>
                    </a:cubicBezTo>
                    <a:cubicBezTo>
                      <a:pt x="851625" y="1519073"/>
                      <a:pt x="875158" y="1491342"/>
                      <a:pt x="891172" y="1459508"/>
                    </a:cubicBezTo>
                    <a:cubicBezTo>
                      <a:pt x="907186" y="1427675"/>
                      <a:pt x="915194" y="1393401"/>
                      <a:pt x="915194" y="1356685"/>
                    </a:cubicBezTo>
                    <a:cubicBezTo>
                      <a:pt x="915194" y="1301221"/>
                      <a:pt x="897324" y="1253081"/>
                      <a:pt x="861585" y="1212264"/>
                    </a:cubicBezTo>
                    <a:cubicBezTo>
                      <a:pt x="825847" y="1171448"/>
                      <a:pt x="769308" y="1135221"/>
                      <a:pt x="691971" y="1103583"/>
                    </a:cubicBezTo>
                    <a:cubicBezTo>
                      <a:pt x="656428" y="1089131"/>
                      <a:pt x="630746" y="1075363"/>
                      <a:pt x="614928" y="1062278"/>
                    </a:cubicBezTo>
                    <a:cubicBezTo>
                      <a:pt x="599109" y="1049193"/>
                      <a:pt x="591199" y="1033277"/>
                      <a:pt x="591199" y="1014528"/>
                    </a:cubicBezTo>
                    <a:cubicBezTo>
                      <a:pt x="591199" y="999296"/>
                      <a:pt x="597839" y="986699"/>
                      <a:pt x="611119" y="976739"/>
                    </a:cubicBezTo>
                    <a:cubicBezTo>
                      <a:pt x="624399" y="966779"/>
                      <a:pt x="641781" y="961799"/>
                      <a:pt x="663264" y="961799"/>
                    </a:cubicBezTo>
                    <a:cubicBezTo>
                      <a:pt x="699198" y="961799"/>
                      <a:pt x="735816" y="967463"/>
                      <a:pt x="773117" y="978790"/>
                    </a:cubicBezTo>
                    <a:cubicBezTo>
                      <a:pt x="810418" y="990117"/>
                      <a:pt x="844107" y="1005154"/>
                      <a:pt x="874181" y="1023903"/>
                    </a:cubicBezTo>
                    <a:lnTo>
                      <a:pt x="874181" y="810640"/>
                    </a:lnTo>
                    <a:cubicBezTo>
                      <a:pt x="831998" y="796969"/>
                      <a:pt x="776339" y="788182"/>
                      <a:pt x="707205" y="784276"/>
                    </a:cubicBezTo>
                    <a:lnTo>
                      <a:pt x="707205" y="673543"/>
                    </a:lnTo>
                    <a:close/>
                    <a:moveTo>
                      <a:pt x="222732" y="0"/>
                    </a:moveTo>
                    <a:lnTo>
                      <a:pt x="424688" y="227062"/>
                    </a:lnTo>
                    <a:lnTo>
                      <a:pt x="626645" y="0"/>
                    </a:lnTo>
                    <a:lnTo>
                      <a:pt x="828602" y="227062"/>
                    </a:lnTo>
                    <a:lnTo>
                      <a:pt x="1030559" y="0"/>
                    </a:lnTo>
                    <a:lnTo>
                      <a:pt x="1253290" y="250419"/>
                    </a:lnTo>
                    <a:lnTo>
                      <a:pt x="1253290" y="2115457"/>
                    </a:lnTo>
                    <a:lnTo>
                      <a:pt x="0" y="2115457"/>
                    </a:lnTo>
                    <a:lnTo>
                      <a:pt x="0" y="2504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4" name="Group 13"/>
            <p:cNvGrpSpPr/>
            <p:nvPr/>
          </p:nvGrpSpPr>
          <p:grpSpPr>
            <a:xfrm>
              <a:off x="6487848" y="842525"/>
              <a:ext cx="968986" cy="968986"/>
              <a:chOff x="2609522" y="5488368"/>
              <a:chExt cx="968986" cy="968986"/>
            </a:xfrm>
          </p:grpSpPr>
          <p:sp>
            <p:nvSpPr>
              <p:cNvPr id="67" name="Rounded Rectangle 66"/>
              <p:cNvSpPr/>
              <p:nvPr/>
            </p:nvSpPr>
            <p:spPr bwMode="auto">
              <a:xfrm>
                <a:off x="2609522" y="5488368"/>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8" name="Freeform 154"/>
              <p:cNvSpPr>
                <a:spLocks noEditPoints="1"/>
              </p:cNvSpPr>
              <p:nvPr/>
            </p:nvSpPr>
            <p:spPr bwMode="black">
              <a:xfrm>
                <a:off x="2785880" y="5718698"/>
                <a:ext cx="605152" cy="604836"/>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925" tIns="55963" rIns="111925" bIns="55963"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15" name="Group 14"/>
            <p:cNvGrpSpPr/>
            <p:nvPr/>
          </p:nvGrpSpPr>
          <p:grpSpPr>
            <a:xfrm>
              <a:off x="7794469" y="842525"/>
              <a:ext cx="968986" cy="968986"/>
              <a:chOff x="12937345" y="5493227"/>
              <a:chExt cx="968986" cy="968986"/>
            </a:xfrm>
          </p:grpSpPr>
          <p:sp>
            <p:nvSpPr>
              <p:cNvPr id="65" name="Rounded Rectangle 64"/>
              <p:cNvSpPr/>
              <p:nvPr/>
            </p:nvSpPr>
            <p:spPr bwMode="auto">
              <a:xfrm>
                <a:off x="12937345"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6" name="Freeform 111"/>
              <p:cNvSpPr>
                <a:spLocks noChangeAspect="1" noEditPoints="1"/>
              </p:cNvSpPr>
              <p:nvPr/>
            </p:nvSpPr>
            <p:spPr bwMode="black">
              <a:xfrm>
                <a:off x="13240887" y="5722476"/>
                <a:ext cx="361902" cy="500766"/>
              </a:xfrm>
              <a:custGeom>
                <a:avLst/>
                <a:gdLst>
                  <a:gd name="T0" fmla="*/ 42 w 52"/>
                  <a:gd name="T1" fmla="*/ 37 h 72"/>
                  <a:gd name="T2" fmla="*/ 35 w 52"/>
                  <a:gd name="T3" fmla="*/ 32 h 72"/>
                  <a:gd name="T4" fmla="*/ 40 w 52"/>
                  <a:gd name="T5" fmla="*/ 27 h 72"/>
                  <a:gd name="T6" fmla="*/ 47 w 52"/>
                  <a:gd name="T7" fmla="*/ 32 h 72"/>
                  <a:gd name="T8" fmla="*/ 42 w 52"/>
                  <a:gd name="T9" fmla="*/ 52 h 72"/>
                  <a:gd name="T10" fmla="*/ 35 w 52"/>
                  <a:gd name="T11" fmla="*/ 47 h 72"/>
                  <a:gd name="T12" fmla="*/ 40 w 52"/>
                  <a:gd name="T13" fmla="*/ 42 h 72"/>
                  <a:gd name="T14" fmla="*/ 47 w 52"/>
                  <a:gd name="T15" fmla="*/ 46 h 72"/>
                  <a:gd name="T16" fmla="*/ 47 w 52"/>
                  <a:gd name="T17" fmla="*/ 61 h 72"/>
                  <a:gd name="T18" fmla="*/ 40 w 52"/>
                  <a:gd name="T19" fmla="*/ 66 h 72"/>
                  <a:gd name="T20" fmla="*/ 35 w 52"/>
                  <a:gd name="T21" fmla="*/ 61 h 72"/>
                  <a:gd name="T22" fmla="*/ 42 w 52"/>
                  <a:gd name="T23" fmla="*/ 56 h 72"/>
                  <a:gd name="T24" fmla="*/ 32 w 52"/>
                  <a:gd name="T25" fmla="*/ 32 h 72"/>
                  <a:gd name="T26" fmla="*/ 25 w 52"/>
                  <a:gd name="T27" fmla="*/ 37 h 72"/>
                  <a:gd name="T28" fmla="*/ 20 w 52"/>
                  <a:gd name="T29" fmla="*/ 32 h 72"/>
                  <a:gd name="T30" fmla="*/ 27 w 52"/>
                  <a:gd name="T31" fmla="*/ 27 h 72"/>
                  <a:gd name="T32" fmla="*/ 32 w 52"/>
                  <a:gd name="T33" fmla="*/ 47 h 72"/>
                  <a:gd name="T34" fmla="*/ 25 w 52"/>
                  <a:gd name="T35" fmla="*/ 52 h 72"/>
                  <a:gd name="T36" fmla="*/ 20 w 52"/>
                  <a:gd name="T37" fmla="*/ 46 h 72"/>
                  <a:gd name="T38" fmla="*/ 27 w 52"/>
                  <a:gd name="T39" fmla="*/ 42 h 72"/>
                  <a:gd name="T40" fmla="*/ 32 w 52"/>
                  <a:gd name="T41" fmla="*/ 47 h 72"/>
                  <a:gd name="T42" fmla="*/ 27 w 52"/>
                  <a:gd name="T43" fmla="*/ 66 h 72"/>
                  <a:gd name="T44" fmla="*/ 20 w 52"/>
                  <a:gd name="T45" fmla="*/ 61 h 72"/>
                  <a:gd name="T46" fmla="*/ 25 w 52"/>
                  <a:gd name="T47" fmla="*/ 56 h 72"/>
                  <a:gd name="T48" fmla="*/ 32 w 52"/>
                  <a:gd name="T49" fmla="*/ 61 h 72"/>
                  <a:gd name="T50" fmla="*/ 12 w 52"/>
                  <a:gd name="T51" fmla="*/ 37 h 72"/>
                  <a:gd name="T52" fmla="*/ 5 w 52"/>
                  <a:gd name="T53" fmla="*/ 32 h 72"/>
                  <a:gd name="T54" fmla="*/ 10 w 52"/>
                  <a:gd name="T55" fmla="*/ 27 h 72"/>
                  <a:gd name="T56" fmla="*/ 17 w 52"/>
                  <a:gd name="T57" fmla="*/ 32 h 72"/>
                  <a:gd name="T58" fmla="*/ 12 w 52"/>
                  <a:gd name="T59" fmla="*/ 52 h 72"/>
                  <a:gd name="T60" fmla="*/ 5 w 52"/>
                  <a:gd name="T61" fmla="*/ 47 h 72"/>
                  <a:gd name="T62" fmla="*/ 10 w 52"/>
                  <a:gd name="T63" fmla="*/ 42 h 72"/>
                  <a:gd name="T64" fmla="*/ 17 w 52"/>
                  <a:gd name="T65" fmla="*/ 46 h 72"/>
                  <a:gd name="T66" fmla="*/ 17 w 52"/>
                  <a:gd name="T67" fmla="*/ 61 h 72"/>
                  <a:gd name="T68" fmla="*/ 10 w 52"/>
                  <a:gd name="T69" fmla="*/ 66 h 72"/>
                  <a:gd name="T70" fmla="*/ 5 w 52"/>
                  <a:gd name="T71" fmla="*/ 61 h 72"/>
                  <a:gd name="T72" fmla="*/ 12 w 52"/>
                  <a:gd name="T73" fmla="*/ 56 h 72"/>
                  <a:gd name="T74" fmla="*/ 6 w 52"/>
                  <a:gd name="T75" fmla="*/ 11 h 72"/>
                  <a:gd name="T76" fmla="*/ 42 w 52"/>
                  <a:gd name="T77" fmla="*/ 7 h 72"/>
                  <a:gd name="T78" fmla="*/ 46 w 52"/>
                  <a:gd name="T79" fmla="*/ 16 h 72"/>
                  <a:gd name="T80" fmla="*/ 10 w 52"/>
                  <a:gd name="T81" fmla="*/ 20 h 72"/>
                  <a:gd name="T82" fmla="*/ 6 w 52"/>
                  <a:gd name="T83" fmla="*/ 11 h 72"/>
                  <a:gd name="T84" fmla="*/ 0 w 52"/>
                  <a:gd name="T85" fmla="*/ 5 h 72"/>
                  <a:gd name="T86" fmla="*/ 5 w 52"/>
                  <a:gd name="T87" fmla="*/ 72 h 72"/>
                  <a:gd name="T88" fmla="*/ 52 w 52"/>
                  <a:gd name="T89" fmla="*/ 67 h 72"/>
                  <a:gd name="T90" fmla="*/ 47 w 52"/>
                  <a:gd name="T9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2">
                    <a:moveTo>
                      <a:pt x="47" y="32"/>
                    </a:moveTo>
                    <a:cubicBezTo>
                      <a:pt x="47" y="35"/>
                      <a:pt x="45" y="37"/>
                      <a:pt x="42" y="37"/>
                    </a:cubicBezTo>
                    <a:cubicBezTo>
                      <a:pt x="40" y="37"/>
                      <a:pt x="40" y="37"/>
                      <a:pt x="40" y="37"/>
                    </a:cubicBezTo>
                    <a:cubicBezTo>
                      <a:pt x="38" y="37"/>
                      <a:pt x="35" y="35"/>
                      <a:pt x="35" y="32"/>
                    </a:cubicBezTo>
                    <a:cubicBezTo>
                      <a:pt x="35" y="32"/>
                      <a:pt x="35" y="32"/>
                      <a:pt x="35" y="32"/>
                    </a:cubicBezTo>
                    <a:cubicBezTo>
                      <a:pt x="35" y="29"/>
                      <a:pt x="38" y="27"/>
                      <a:pt x="40" y="27"/>
                    </a:cubicBezTo>
                    <a:cubicBezTo>
                      <a:pt x="42" y="27"/>
                      <a:pt x="42" y="27"/>
                      <a:pt x="42" y="27"/>
                    </a:cubicBezTo>
                    <a:cubicBezTo>
                      <a:pt x="45" y="27"/>
                      <a:pt x="47" y="29"/>
                      <a:pt x="47" y="32"/>
                    </a:cubicBezTo>
                    <a:close/>
                    <a:moveTo>
                      <a:pt x="47" y="47"/>
                    </a:moveTo>
                    <a:cubicBezTo>
                      <a:pt x="47" y="49"/>
                      <a:pt x="45" y="52"/>
                      <a:pt x="42" y="52"/>
                    </a:cubicBezTo>
                    <a:cubicBezTo>
                      <a:pt x="40" y="52"/>
                      <a:pt x="40" y="52"/>
                      <a:pt x="40" y="52"/>
                    </a:cubicBezTo>
                    <a:cubicBezTo>
                      <a:pt x="38" y="52"/>
                      <a:pt x="35" y="49"/>
                      <a:pt x="35" y="47"/>
                    </a:cubicBezTo>
                    <a:cubicBezTo>
                      <a:pt x="35" y="46"/>
                      <a:pt x="35" y="46"/>
                      <a:pt x="35" y="46"/>
                    </a:cubicBezTo>
                    <a:cubicBezTo>
                      <a:pt x="35" y="44"/>
                      <a:pt x="38" y="42"/>
                      <a:pt x="40" y="42"/>
                    </a:cubicBezTo>
                    <a:cubicBezTo>
                      <a:pt x="42" y="42"/>
                      <a:pt x="42" y="42"/>
                      <a:pt x="42" y="42"/>
                    </a:cubicBezTo>
                    <a:cubicBezTo>
                      <a:pt x="45" y="42"/>
                      <a:pt x="47" y="44"/>
                      <a:pt x="47" y="46"/>
                    </a:cubicBezTo>
                    <a:lnTo>
                      <a:pt x="47" y="47"/>
                    </a:lnTo>
                    <a:close/>
                    <a:moveTo>
                      <a:pt x="47" y="61"/>
                    </a:moveTo>
                    <a:cubicBezTo>
                      <a:pt x="47" y="64"/>
                      <a:pt x="45" y="66"/>
                      <a:pt x="42" y="66"/>
                    </a:cubicBezTo>
                    <a:cubicBezTo>
                      <a:pt x="40" y="66"/>
                      <a:pt x="40" y="66"/>
                      <a:pt x="40" y="66"/>
                    </a:cubicBezTo>
                    <a:cubicBezTo>
                      <a:pt x="38" y="66"/>
                      <a:pt x="35" y="64"/>
                      <a:pt x="35" y="61"/>
                    </a:cubicBezTo>
                    <a:cubicBezTo>
                      <a:pt x="35" y="61"/>
                      <a:pt x="35" y="61"/>
                      <a:pt x="35" y="61"/>
                    </a:cubicBezTo>
                    <a:cubicBezTo>
                      <a:pt x="35" y="58"/>
                      <a:pt x="38" y="56"/>
                      <a:pt x="40" y="56"/>
                    </a:cubicBezTo>
                    <a:cubicBezTo>
                      <a:pt x="42" y="56"/>
                      <a:pt x="42" y="56"/>
                      <a:pt x="42" y="56"/>
                    </a:cubicBezTo>
                    <a:cubicBezTo>
                      <a:pt x="45" y="56"/>
                      <a:pt x="47" y="58"/>
                      <a:pt x="47" y="61"/>
                    </a:cubicBezTo>
                    <a:close/>
                    <a:moveTo>
                      <a:pt x="32" y="32"/>
                    </a:moveTo>
                    <a:cubicBezTo>
                      <a:pt x="32" y="35"/>
                      <a:pt x="30" y="37"/>
                      <a:pt x="27" y="37"/>
                    </a:cubicBezTo>
                    <a:cubicBezTo>
                      <a:pt x="25" y="37"/>
                      <a:pt x="25" y="37"/>
                      <a:pt x="25" y="37"/>
                    </a:cubicBezTo>
                    <a:cubicBezTo>
                      <a:pt x="23" y="37"/>
                      <a:pt x="20" y="35"/>
                      <a:pt x="20" y="32"/>
                    </a:cubicBezTo>
                    <a:cubicBezTo>
                      <a:pt x="20" y="32"/>
                      <a:pt x="20" y="32"/>
                      <a:pt x="20" y="32"/>
                    </a:cubicBezTo>
                    <a:cubicBezTo>
                      <a:pt x="20" y="29"/>
                      <a:pt x="23" y="27"/>
                      <a:pt x="25" y="27"/>
                    </a:cubicBezTo>
                    <a:cubicBezTo>
                      <a:pt x="27" y="27"/>
                      <a:pt x="27" y="27"/>
                      <a:pt x="27" y="27"/>
                    </a:cubicBezTo>
                    <a:cubicBezTo>
                      <a:pt x="30" y="27"/>
                      <a:pt x="32" y="29"/>
                      <a:pt x="32" y="32"/>
                    </a:cubicBezTo>
                    <a:close/>
                    <a:moveTo>
                      <a:pt x="32" y="47"/>
                    </a:moveTo>
                    <a:cubicBezTo>
                      <a:pt x="32" y="49"/>
                      <a:pt x="30" y="52"/>
                      <a:pt x="27" y="52"/>
                    </a:cubicBezTo>
                    <a:cubicBezTo>
                      <a:pt x="25" y="52"/>
                      <a:pt x="25" y="52"/>
                      <a:pt x="25" y="52"/>
                    </a:cubicBezTo>
                    <a:cubicBezTo>
                      <a:pt x="23" y="52"/>
                      <a:pt x="20" y="49"/>
                      <a:pt x="20" y="47"/>
                    </a:cubicBezTo>
                    <a:cubicBezTo>
                      <a:pt x="20" y="46"/>
                      <a:pt x="20" y="46"/>
                      <a:pt x="20" y="46"/>
                    </a:cubicBezTo>
                    <a:cubicBezTo>
                      <a:pt x="20" y="44"/>
                      <a:pt x="23" y="42"/>
                      <a:pt x="25" y="42"/>
                    </a:cubicBezTo>
                    <a:cubicBezTo>
                      <a:pt x="27" y="42"/>
                      <a:pt x="27" y="42"/>
                      <a:pt x="27" y="42"/>
                    </a:cubicBezTo>
                    <a:cubicBezTo>
                      <a:pt x="30" y="42"/>
                      <a:pt x="32" y="44"/>
                      <a:pt x="32" y="46"/>
                    </a:cubicBezTo>
                    <a:lnTo>
                      <a:pt x="32" y="47"/>
                    </a:lnTo>
                    <a:close/>
                    <a:moveTo>
                      <a:pt x="32" y="61"/>
                    </a:moveTo>
                    <a:cubicBezTo>
                      <a:pt x="32" y="64"/>
                      <a:pt x="30" y="66"/>
                      <a:pt x="27" y="66"/>
                    </a:cubicBezTo>
                    <a:cubicBezTo>
                      <a:pt x="25" y="66"/>
                      <a:pt x="25" y="66"/>
                      <a:pt x="25" y="66"/>
                    </a:cubicBezTo>
                    <a:cubicBezTo>
                      <a:pt x="23" y="66"/>
                      <a:pt x="20" y="64"/>
                      <a:pt x="20" y="61"/>
                    </a:cubicBezTo>
                    <a:cubicBezTo>
                      <a:pt x="20" y="61"/>
                      <a:pt x="20" y="61"/>
                      <a:pt x="20" y="61"/>
                    </a:cubicBezTo>
                    <a:cubicBezTo>
                      <a:pt x="20" y="58"/>
                      <a:pt x="23" y="56"/>
                      <a:pt x="25" y="56"/>
                    </a:cubicBezTo>
                    <a:cubicBezTo>
                      <a:pt x="27" y="56"/>
                      <a:pt x="27" y="56"/>
                      <a:pt x="27" y="56"/>
                    </a:cubicBezTo>
                    <a:cubicBezTo>
                      <a:pt x="30" y="56"/>
                      <a:pt x="32" y="58"/>
                      <a:pt x="32" y="61"/>
                    </a:cubicBezTo>
                    <a:close/>
                    <a:moveTo>
                      <a:pt x="17" y="32"/>
                    </a:moveTo>
                    <a:cubicBezTo>
                      <a:pt x="17" y="35"/>
                      <a:pt x="15" y="37"/>
                      <a:pt x="12" y="37"/>
                    </a:cubicBezTo>
                    <a:cubicBezTo>
                      <a:pt x="10" y="37"/>
                      <a:pt x="10" y="37"/>
                      <a:pt x="10" y="37"/>
                    </a:cubicBezTo>
                    <a:cubicBezTo>
                      <a:pt x="7" y="37"/>
                      <a:pt x="5" y="35"/>
                      <a:pt x="5" y="32"/>
                    </a:cubicBezTo>
                    <a:cubicBezTo>
                      <a:pt x="5" y="32"/>
                      <a:pt x="5" y="32"/>
                      <a:pt x="5" y="32"/>
                    </a:cubicBezTo>
                    <a:cubicBezTo>
                      <a:pt x="5" y="29"/>
                      <a:pt x="7" y="27"/>
                      <a:pt x="10" y="27"/>
                    </a:cubicBezTo>
                    <a:cubicBezTo>
                      <a:pt x="12" y="27"/>
                      <a:pt x="12" y="27"/>
                      <a:pt x="12" y="27"/>
                    </a:cubicBezTo>
                    <a:cubicBezTo>
                      <a:pt x="15" y="27"/>
                      <a:pt x="17" y="29"/>
                      <a:pt x="17" y="32"/>
                    </a:cubicBezTo>
                    <a:close/>
                    <a:moveTo>
                      <a:pt x="17" y="47"/>
                    </a:moveTo>
                    <a:cubicBezTo>
                      <a:pt x="17" y="49"/>
                      <a:pt x="15" y="52"/>
                      <a:pt x="12" y="52"/>
                    </a:cubicBezTo>
                    <a:cubicBezTo>
                      <a:pt x="10" y="52"/>
                      <a:pt x="10" y="52"/>
                      <a:pt x="10" y="52"/>
                    </a:cubicBezTo>
                    <a:cubicBezTo>
                      <a:pt x="7" y="52"/>
                      <a:pt x="5" y="49"/>
                      <a:pt x="5" y="47"/>
                    </a:cubicBezTo>
                    <a:cubicBezTo>
                      <a:pt x="5" y="46"/>
                      <a:pt x="5" y="46"/>
                      <a:pt x="5" y="46"/>
                    </a:cubicBezTo>
                    <a:cubicBezTo>
                      <a:pt x="5" y="44"/>
                      <a:pt x="7" y="42"/>
                      <a:pt x="10" y="42"/>
                    </a:cubicBezTo>
                    <a:cubicBezTo>
                      <a:pt x="12" y="42"/>
                      <a:pt x="12" y="42"/>
                      <a:pt x="12" y="42"/>
                    </a:cubicBezTo>
                    <a:cubicBezTo>
                      <a:pt x="15" y="42"/>
                      <a:pt x="17" y="44"/>
                      <a:pt x="17" y="46"/>
                    </a:cubicBezTo>
                    <a:lnTo>
                      <a:pt x="17" y="47"/>
                    </a:lnTo>
                    <a:close/>
                    <a:moveTo>
                      <a:pt x="17" y="61"/>
                    </a:moveTo>
                    <a:cubicBezTo>
                      <a:pt x="17" y="64"/>
                      <a:pt x="15" y="66"/>
                      <a:pt x="12" y="66"/>
                    </a:cubicBezTo>
                    <a:cubicBezTo>
                      <a:pt x="10" y="66"/>
                      <a:pt x="10" y="66"/>
                      <a:pt x="10" y="66"/>
                    </a:cubicBezTo>
                    <a:cubicBezTo>
                      <a:pt x="7" y="66"/>
                      <a:pt x="5" y="64"/>
                      <a:pt x="5" y="61"/>
                    </a:cubicBezTo>
                    <a:cubicBezTo>
                      <a:pt x="5" y="61"/>
                      <a:pt x="5" y="61"/>
                      <a:pt x="5" y="61"/>
                    </a:cubicBezTo>
                    <a:cubicBezTo>
                      <a:pt x="5" y="58"/>
                      <a:pt x="7" y="56"/>
                      <a:pt x="10" y="56"/>
                    </a:cubicBezTo>
                    <a:cubicBezTo>
                      <a:pt x="12" y="56"/>
                      <a:pt x="12" y="56"/>
                      <a:pt x="12" y="56"/>
                    </a:cubicBezTo>
                    <a:cubicBezTo>
                      <a:pt x="15" y="56"/>
                      <a:pt x="17" y="58"/>
                      <a:pt x="17" y="61"/>
                    </a:cubicBezTo>
                    <a:close/>
                    <a:moveTo>
                      <a:pt x="6" y="11"/>
                    </a:moveTo>
                    <a:cubicBezTo>
                      <a:pt x="6" y="9"/>
                      <a:pt x="8" y="7"/>
                      <a:pt x="10" y="7"/>
                    </a:cubicBezTo>
                    <a:cubicBezTo>
                      <a:pt x="42" y="7"/>
                      <a:pt x="42" y="7"/>
                      <a:pt x="42" y="7"/>
                    </a:cubicBezTo>
                    <a:cubicBezTo>
                      <a:pt x="44" y="7"/>
                      <a:pt x="46" y="9"/>
                      <a:pt x="46" y="11"/>
                    </a:cubicBezTo>
                    <a:cubicBezTo>
                      <a:pt x="46" y="16"/>
                      <a:pt x="46" y="16"/>
                      <a:pt x="46" y="16"/>
                    </a:cubicBezTo>
                    <a:cubicBezTo>
                      <a:pt x="46" y="18"/>
                      <a:pt x="44" y="20"/>
                      <a:pt x="42" y="20"/>
                    </a:cubicBezTo>
                    <a:cubicBezTo>
                      <a:pt x="10" y="20"/>
                      <a:pt x="10" y="20"/>
                      <a:pt x="10" y="20"/>
                    </a:cubicBezTo>
                    <a:cubicBezTo>
                      <a:pt x="8" y="20"/>
                      <a:pt x="6" y="18"/>
                      <a:pt x="6" y="16"/>
                    </a:cubicBezTo>
                    <a:lnTo>
                      <a:pt x="6" y="11"/>
                    </a:lnTo>
                    <a:close/>
                    <a:moveTo>
                      <a:pt x="5" y="0"/>
                    </a:moveTo>
                    <a:cubicBezTo>
                      <a:pt x="2" y="0"/>
                      <a:pt x="0" y="2"/>
                      <a:pt x="0" y="5"/>
                    </a:cubicBezTo>
                    <a:cubicBezTo>
                      <a:pt x="0" y="67"/>
                      <a:pt x="0" y="67"/>
                      <a:pt x="0" y="67"/>
                    </a:cubicBezTo>
                    <a:cubicBezTo>
                      <a:pt x="0" y="70"/>
                      <a:pt x="2" y="72"/>
                      <a:pt x="5" y="72"/>
                    </a:cubicBezTo>
                    <a:cubicBezTo>
                      <a:pt x="47" y="72"/>
                      <a:pt x="47" y="72"/>
                      <a:pt x="47" y="72"/>
                    </a:cubicBezTo>
                    <a:cubicBezTo>
                      <a:pt x="50" y="72"/>
                      <a:pt x="52" y="70"/>
                      <a:pt x="52" y="67"/>
                    </a:cubicBezTo>
                    <a:cubicBezTo>
                      <a:pt x="52" y="5"/>
                      <a:pt x="52" y="5"/>
                      <a:pt x="52" y="5"/>
                    </a:cubicBezTo>
                    <a:cubicBezTo>
                      <a:pt x="52" y="2"/>
                      <a:pt x="50" y="0"/>
                      <a:pt x="47" y="0"/>
                    </a:cubicBezTo>
                    <a:lnTo>
                      <a:pt x="5" y="0"/>
                    </a:ln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a:ea typeface="+mn-ea"/>
                  <a:cs typeface="+mn-cs"/>
                </a:endParaRPr>
              </a:p>
            </p:txBody>
          </p:sp>
        </p:grpSp>
        <p:grpSp>
          <p:nvGrpSpPr>
            <p:cNvPr id="16" name="Group 15"/>
            <p:cNvGrpSpPr/>
            <p:nvPr/>
          </p:nvGrpSpPr>
          <p:grpSpPr>
            <a:xfrm>
              <a:off x="3874604" y="2108415"/>
              <a:ext cx="968986" cy="968986"/>
              <a:chOff x="1226166" y="2176842"/>
              <a:chExt cx="968986" cy="968986"/>
            </a:xfrm>
          </p:grpSpPr>
          <p:sp>
            <p:nvSpPr>
              <p:cNvPr id="63" name="Rounded Rectangle 62"/>
              <p:cNvSpPr/>
              <p:nvPr/>
            </p:nvSpPr>
            <p:spPr bwMode="auto">
              <a:xfrm>
                <a:off x="1226166"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4" name="Freeform 63"/>
              <p:cNvSpPr>
                <a:spLocks noChangeArrowheads="1"/>
              </p:cNvSpPr>
              <p:nvPr/>
            </p:nvSpPr>
            <p:spPr bwMode="auto">
              <a:xfrm>
                <a:off x="1447736" y="2475377"/>
                <a:ext cx="525846" cy="345966"/>
              </a:xfrm>
              <a:custGeom>
                <a:avLst/>
                <a:gdLst>
                  <a:gd name="connsiteX0" fmla="*/ 1077913 w 1452563"/>
                  <a:gd name="connsiteY0" fmla="*/ 477837 h 955675"/>
                  <a:gd name="connsiteX1" fmla="*/ 1077913 w 1452563"/>
                  <a:gd name="connsiteY1" fmla="*/ 573087 h 955675"/>
                  <a:gd name="connsiteX2" fmla="*/ 1352551 w 1452563"/>
                  <a:gd name="connsiteY2" fmla="*/ 573087 h 955675"/>
                  <a:gd name="connsiteX3" fmla="*/ 1352551 w 1452563"/>
                  <a:gd name="connsiteY3" fmla="*/ 477837 h 955675"/>
                  <a:gd name="connsiteX4" fmla="*/ 138113 w 1452563"/>
                  <a:gd name="connsiteY4" fmla="*/ 477837 h 955675"/>
                  <a:gd name="connsiteX5" fmla="*/ 138113 w 1452563"/>
                  <a:gd name="connsiteY5" fmla="*/ 573087 h 955675"/>
                  <a:gd name="connsiteX6" fmla="*/ 944564 w 1452563"/>
                  <a:gd name="connsiteY6" fmla="*/ 573087 h 955675"/>
                  <a:gd name="connsiteX7" fmla="*/ 944564 w 1452563"/>
                  <a:gd name="connsiteY7" fmla="*/ 477837 h 955675"/>
                  <a:gd name="connsiteX8" fmla="*/ 0 w 1452563"/>
                  <a:gd name="connsiteY8" fmla="*/ 323850 h 955675"/>
                  <a:gd name="connsiteX9" fmla="*/ 1452563 w 1452563"/>
                  <a:gd name="connsiteY9" fmla="*/ 323850 h 955675"/>
                  <a:gd name="connsiteX10" fmla="*/ 1452563 w 1452563"/>
                  <a:gd name="connsiteY10" fmla="*/ 876036 h 955675"/>
                  <a:gd name="connsiteX11" fmla="*/ 1373332 w 1452563"/>
                  <a:gd name="connsiteY11" fmla="*/ 955675 h 955675"/>
                  <a:gd name="connsiteX12" fmla="*/ 79231 w 1452563"/>
                  <a:gd name="connsiteY12" fmla="*/ 955675 h 955675"/>
                  <a:gd name="connsiteX13" fmla="*/ 0 w 1452563"/>
                  <a:gd name="connsiteY13" fmla="*/ 876036 h 955675"/>
                  <a:gd name="connsiteX14" fmla="*/ 0 w 1452563"/>
                  <a:gd name="connsiteY14" fmla="*/ 338429 h 955675"/>
                  <a:gd name="connsiteX15" fmla="*/ 79231 w 1452563"/>
                  <a:gd name="connsiteY15" fmla="*/ 0 h 955675"/>
                  <a:gd name="connsiteX16" fmla="*/ 1373332 w 1452563"/>
                  <a:gd name="connsiteY16" fmla="*/ 0 h 955675"/>
                  <a:gd name="connsiteX17" fmla="*/ 1452563 w 1452563"/>
                  <a:gd name="connsiteY17" fmla="*/ 79640 h 955675"/>
                  <a:gd name="connsiteX18" fmla="*/ 1452563 w 1452563"/>
                  <a:gd name="connsiteY18" fmla="*/ 169862 h 955675"/>
                  <a:gd name="connsiteX19" fmla="*/ 0 w 1452563"/>
                  <a:gd name="connsiteY19" fmla="*/ 169862 h 955675"/>
                  <a:gd name="connsiteX20" fmla="*/ 0 w 1452563"/>
                  <a:gd name="connsiteY20" fmla="*/ 146330 h 955675"/>
                  <a:gd name="connsiteX21" fmla="*/ 0 w 1452563"/>
                  <a:gd name="connsiteY21" fmla="*/ 79640 h 955675"/>
                  <a:gd name="connsiteX22" fmla="*/ 79231 w 1452563"/>
                  <a:gd name="connsiteY22" fmla="*/ 0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2563" h="955675">
                    <a:moveTo>
                      <a:pt x="1077913" y="477837"/>
                    </a:moveTo>
                    <a:lnTo>
                      <a:pt x="1077913" y="573087"/>
                    </a:lnTo>
                    <a:lnTo>
                      <a:pt x="1352551" y="573087"/>
                    </a:lnTo>
                    <a:lnTo>
                      <a:pt x="1352551" y="477837"/>
                    </a:lnTo>
                    <a:close/>
                    <a:moveTo>
                      <a:pt x="138113" y="477837"/>
                    </a:moveTo>
                    <a:lnTo>
                      <a:pt x="138113" y="573087"/>
                    </a:lnTo>
                    <a:lnTo>
                      <a:pt x="944564" y="573087"/>
                    </a:lnTo>
                    <a:lnTo>
                      <a:pt x="944564" y="477837"/>
                    </a:lnTo>
                    <a:close/>
                    <a:moveTo>
                      <a:pt x="0" y="323850"/>
                    </a:moveTo>
                    <a:lnTo>
                      <a:pt x="1452563" y="323850"/>
                    </a:lnTo>
                    <a:lnTo>
                      <a:pt x="1452563" y="876036"/>
                    </a:lnTo>
                    <a:cubicBezTo>
                      <a:pt x="1452563" y="918510"/>
                      <a:pt x="1415589" y="955675"/>
                      <a:pt x="1373332" y="955675"/>
                    </a:cubicBezTo>
                    <a:cubicBezTo>
                      <a:pt x="79231" y="955675"/>
                      <a:pt x="79231" y="955675"/>
                      <a:pt x="79231" y="955675"/>
                    </a:cubicBezTo>
                    <a:cubicBezTo>
                      <a:pt x="31692" y="955675"/>
                      <a:pt x="0" y="918510"/>
                      <a:pt x="0" y="876036"/>
                    </a:cubicBezTo>
                    <a:cubicBezTo>
                      <a:pt x="0" y="627162"/>
                      <a:pt x="0" y="456061"/>
                      <a:pt x="0" y="338429"/>
                    </a:cubicBezTo>
                    <a:close/>
                    <a:moveTo>
                      <a:pt x="79231" y="0"/>
                    </a:moveTo>
                    <a:cubicBezTo>
                      <a:pt x="1373332" y="0"/>
                      <a:pt x="1373332" y="0"/>
                      <a:pt x="1373332" y="0"/>
                    </a:cubicBezTo>
                    <a:cubicBezTo>
                      <a:pt x="1415589" y="0"/>
                      <a:pt x="1452563" y="37165"/>
                      <a:pt x="1452563" y="79640"/>
                    </a:cubicBezTo>
                    <a:lnTo>
                      <a:pt x="1452563" y="169862"/>
                    </a:lnTo>
                    <a:lnTo>
                      <a:pt x="0" y="169862"/>
                    </a:lnTo>
                    <a:lnTo>
                      <a:pt x="0" y="146330"/>
                    </a:lnTo>
                    <a:cubicBezTo>
                      <a:pt x="0" y="79640"/>
                      <a:pt x="0" y="79640"/>
                      <a:pt x="0" y="79640"/>
                    </a:cubicBezTo>
                    <a:cubicBezTo>
                      <a:pt x="0" y="37165"/>
                      <a:pt x="31692" y="0"/>
                      <a:pt x="79231" y="0"/>
                    </a:cubicBezTo>
                    <a:close/>
                  </a:path>
                </a:pathLst>
              </a:custGeom>
              <a:solidFill>
                <a:schemeClr val="bg1"/>
              </a:solidFill>
              <a:ln>
                <a:noFill/>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Light"/>
                  <a:ea typeface="+mn-ea"/>
                  <a:cs typeface="+mn-cs"/>
                </a:endParaRPr>
              </a:p>
            </p:txBody>
          </p:sp>
        </p:grpSp>
        <p:grpSp>
          <p:nvGrpSpPr>
            <p:cNvPr id="17" name="Group 16"/>
            <p:cNvGrpSpPr/>
            <p:nvPr/>
          </p:nvGrpSpPr>
          <p:grpSpPr>
            <a:xfrm>
              <a:off x="5181226" y="2108415"/>
              <a:ext cx="968986" cy="968986"/>
              <a:chOff x="2609522" y="3832605"/>
              <a:chExt cx="968986" cy="968986"/>
            </a:xfrm>
          </p:grpSpPr>
          <p:sp>
            <p:nvSpPr>
              <p:cNvPr id="61" name="Rounded Rectangle 60"/>
              <p:cNvSpPr/>
              <p:nvPr/>
            </p:nvSpPr>
            <p:spPr bwMode="auto">
              <a:xfrm>
                <a:off x="2609522"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2" name="Freeform 132"/>
              <p:cNvSpPr>
                <a:spLocks noChangeAspect="1" noEditPoints="1"/>
              </p:cNvSpPr>
              <p:nvPr/>
            </p:nvSpPr>
            <p:spPr bwMode="black">
              <a:xfrm>
                <a:off x="2903939" y="4016406"/>
                <a:ext cx="369034" cy="601384"/>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a:ea typeface="+mn-ea"/>
                  <a:cs typeface="+mn-cs"/>
                </a:endParaRPr>
              </a:p>
            </p:txBody>
          </p:sp>
        </p:grpSp>
        <p:grpSp>
          <p:nvGrpSpPr>
            <p:cNvPr id="18" name="Group 17"/>
            <p:cNvGrpSpPr/>
            <p:nvPr/>
          </p:nvGrpSpPr>
          <p:grpSpPr>
            <a:xfrm>
              <a:off x="6487848" y="2108415"/>
              <a:ext cx="968986" cy="968986"/>
              <a:chOff x="2609522" y="521079"/>
              <a:chExt cx="968986" cy="968986"/>
            </a:xfrm>
          </p:grpSpPr>
          <p:sp>
            <p:nvSpPr>
              <p:cNvPr id="59" name="Rounded Rectangle 58"/>
              <p:cNvSpPr/>
              <p:nvPr/>
            </p:nvSpPr>
            <p:spPr bwMode="auto">
              <a:xfrm>
                <a:off x="2609522" y="521079"/>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60" name="Freeform 82"/>
              <p:cNvSpPr>
                <a:spLocks noChangeAspect="1" noEditPoints="1"/>
              </p:cNvSpPr>
              <p:nvPr/>
            </p:nvSpPr>
            <p:spPr bwMode="black">
              <a:xfrm>
                <a:off x="2716449" y="694360"/>
                <a:ext cx="755132" cy="633698"/>
              </a:xfrm>
              <a:custGeom>
                <a:avLst/>
                <a:gdLst>
                  <a:gd name="T0" fmla="*/ 52 w 120"/>
                  <a:gd name="T1" fmla="*/ 6 h 101"/>
                  <a:gd name="T2" fmla="*/ 23 w 120"/>
                  <a:gd name="T3" fmla="*/ 48 h 101"/>
                  <a:gd name="T4" fmla="*/ 0 w 120"/>
                  <a:gd name="T5" fmla="*/ 29 h 101"/>
                  <a:gd name="T6" fmla="*/ 7 w 120"/>
                  <a:gd name="T7" fmla="*/ 21 h 101"/>
                  <a:gd name="T8" fmla="*/ 21 w 120"/>
                  <a:gd name="T9" fmla="*/ 33 h 101"/>
                  <a:gd name="T10" fmla="*/ 43 w 120"/>
                  <a:gd name="T11" fmla="*/ 0 h 101"/>
                  <a:gd name="T12" fmla="*/ 52 w 120"/>
                  <a:gd name="T13" fmla="*/ 6 h 101"/>
                  <a:gd name="T14" fmla="*/ 118 w 120"/>
                  <a:gd name="T15" fmla="*/ 44 h 101"/>
                  <a:gd name="T16" fmla="*/ 117 w 120"/>
                  <a:gd name="T17" fmla="*/ 44 h 101"/>
                  <a:gd name="T18" fmla="*/ 108 w 120"/>
                  <a:gd name="T19" fmla="*/ 44 h 101"/>
                  <a:gd name="T20" fmla="*/ 107 w 120"/>
                  <a:gd name="T21" fmla="*/ 44 h 101"/>
                  <a:gd name="T22" fmla="*/ 105 w 120"/>
                  <a:gd name="T23" fmla="*/ 44 h 101"/>
                  <a:gd name="T24" fmla="*/ 103 w 120"/>
                  <a:gd name="T25" fmla="*/ 52 h 101"/>
                  <a:gd name="T26" fmla="*/ 56 w 120"/>
                  <a:gd name="T27" fmla="*/ 52 h 101"/>
                  <a:gd name="T28" fmla="*/ 53 w 120"/>
                  <a:gd name="T29" fmla="*/ 52 h 101"/>
                  <a:gd name="T30" fmla="*/ 50 w 120"/>
                  <a:gd name="T31" fmla="*/ 52 h 101"/>
                  <a:gd name="T32" fmla="*/ 51 w 120"/>
                  <a:gd name="T33" fmla="*/ 55 h 101"/>
                  <a:gd name="T34" fmla="*/ 51 w 120"/>
                  <a:gd name="T35" fmla="*/ 55 h 101"/>
                  <a:gd name="T36" fmla="*/ 56 w 120"/>
                  <a:gd name="T37" fmla="*/ 80 h 101"/>
                  <a:gd name="T38" fmla="*/ 57 w 120"/>
                  <a:gd name="T39" fmla="*/ 81 h 101"/>
                  <a:gd name="T40" fmla="*/ 57 w 120"/>
                  <a:gd name="T41" fmla="*/ 82 h 101"/>
                  <a:gd name="T42" fmla="*/ 59 w 120"/>
                  <a:gd name="T43" fmla="*/ 82 h 101"/>
                  <a:gd name="T44" fmla="*/ 59 w 120"/>
                  <a:gd name="T45" fmla="*/ 82 h 101"/>
                  <a:gd name="T46" fmla="*/ 96 w 120"/>
                  <a:gd name="T47" fmla="*/ 82 h 101"/>
                  <a:gd name="T48" fmla="*/ 95 w 120"/>
                  <a:gd name="T49" fmla="*/ 87 h 101"/>
                  <a:gd name="T50" fmla="*/ 56 w 120"/>
                  <a:gd name="T51" fmla="*/ 87 h 101"/>
                  <a:gd name="T52" fmla="*/ 55 w 120"/>
                  <a:gd name="T53" fmla="*/ 87 h 101"/>
                  <a:gd name="T54" fmla="*/ 53 w 120"/>
                  <a:gd name="T55" fmla="*/ 87 h 101"/>
                  <a:gd name="T56" fmla="*/ 53 w 120"/>
                  <a:gd name="T57" fmla="*/ 92 h 101"/>
                  <a:gd name="T58" fmla="*/ 55 w 120"/>
                  <a:gd name="T59" fmla="*/ 92 h 101"/>
                  <a:gd name="T60" fmla="*/ 55 w 120"/>
                  <a:gd name="T61" fmla="*/ 92 h 101"/>
                  <a:gd name="T62" fmla="*/ 59 w 120"/>
                  <a:gd name="T63" fmla="*/ 92 h 101"/>
                  <a:gd name="T64" fmla="*/ 58 w 120"/>
                  <a:gd name="T65" fmla="*/ 95 h 101"/>
                  <a:gd name="T66" fmla="*/ 64 w 120"/>
                  <a:gd name="T67" fmla="*/ 101 h 101"/>
                  <a:gd name="T68" fmla="*/ 69 w 120"/>
                  <a:gd name="T69" fmla="*/ 95 h 101"/>
                  <a:gd name="T70" fmla="*/ 68 w 120"/>
                  <a:gd name="T71" fmla="*/ 92 h 101"/>
                  <a:gd name="T72" fmla="*/ 91 w 120"/>
                  <a:gd name="T73" fmla="*/ 92 h 101"/>
                  <a:gd name="T74" fmla="*/ 89 w 120"/>
                  <a:gd name="T75" fmla="*/ 95 h 101"/>
                  <a:gd name="T76" fmla="*/ 95 w 120"/>
                  <a:gd name="T77" fmla="*/ 101 h 101"/>
                  <a:gd name="T78" fmla="*/ 100 w 120"/>
                  <a:gd name="T79" fmla="*/ 95 h 101"/>
                  <a:gd name="T80" fmla="*/ 99 w 120"/>
                  <a:gd name="T81" fmla="*/ 91 h 101"/>
                  <a:gd name="T82" fmla="*/ 99 w 120"/>
                  <a:gd name="T83" fmla="*/ 90 h 101"/>
                  <a:gd name="T84" fmla="*/ 101 w 120"/>
                  <a:gd name="T85" fmla="*/ 80 h 101"/>
                  <a:gd name="T86" fmla="*/ 109 w 120"/>
                  <a:gd name="T87" fmla="*/ 48 h 101"/>
                  <a:gd name="T88" fmla="*/ 117 w 120"/>
                  <a:gd name="T89" fmla="*/ 48 h 101"/>
                  <a:gd name="T90" fmla="*/ 118 w 120"/>
                  <a:gd name="T91" fmla="*/ 48 h 101"/>
                  <a:gd name="T92" fmla="*/ 120 w 120"/>
                  <a:gd name="T93" fmla="*/ 48 h 101"/>
                  <a:gd name="T94" fmla="*/ 120 w 120"/>
                  <a:gd name="T95" fmla="*/ 44 h 101"/>
                  <a:gd name="T96" fmla="*/ 118 w 120"/>
                  <a:gd name="T97"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0" h="101">
                    <a:moveTo>
                      <a:pt x="52" y="6"/>
                    </a:moveTo>
                    <a:cubicBezTo>
                      <a:pt x="23" y="48"/>
                      <a:pt x="23" y="48"/>
                      <a:pt x="23" y="48"/>
                    </a:cubicBezTo>
                    <a:cubicBezTo>
                      <a:pt x="0" y="29"/>
                      <a:pt x="0" y="29"/>
                      <a:pt x="0" y="29"/>
                    </a:cubicBezTo>
                    <a:cubicBezTo>
                      <a:pt x="7" y="21"/>
                      <a:pt x="7" y="21"/>
                      <a:pt x="7" y="21"/>
                    </a:cubicBezTo>
                    <a:cubicBezTo>
                      <a:pt x="21" y="33"/>
                      <a:pt x="21" y="33"/>
                      <a:pt x="21" y="33"/>
                    </a:cubicBezTo>
                    <a:cubicBezTo>
                      <a:pt x="43" y="0"/>
                      <a:pt x="43" y="0"/>
                      <a:pt x="43" y="0"/>
                    </a:cubicBezTo>
                    <a:lnTo>
                      <a:pt x="52" y="6"/>
                    </a:lnTo>
                    <a:close/>
                    <a:moveTo>
                      <a:pt x="118" y="44"/>
                    </a:moveTo>
                    <a:cubicBezTo>
                      <a:pt x="117" y="44"/>
                      <a:pt x="117" y="44"/>
                      <a:pt x="117" y="44"/>
                    </a:cubicBezTo>
                    <a:cubicBezTo>
                      <a:pt x="108" y="44"/>
                      <a:pt x="108" y="44"/>
                      <a:pt x="108" y="44"/>
                    </a:cubicBezTo>
                    <a:cubicBezTo>
                      <a:pt x="107" y="44"/>
                      <a:pt x="107" y="44"/>
                      <a:pt x="107" y="44"/>
                    </a:cubicBezTo>
                    <a:cubicBezTo>
                      <a:pt x="105" y="44"/>
                      <a:pt x="105" y="44"/>
                      <a:pt x="105" y="44"/>
                    </a:cubicBezTo>
                    <a:cubicBezTo>
                      <a:pt x="103" y="52"/>
                      <a:pt x="103" y="52"/>
                      <a:pt x="103" y="52"/>
                    </a:cubicBezTo>
                    <a:cubicBezTo>
                      <a:pt x="56" y="52"/>
                      <a:pt x="56" y="52"/>
                      <a:pt x="56" y="52"/>
                    </a:cubicBezTo>
                    <a:cubicBezTo>
                      <a:pt x="53" y="52"/>
                      <a:pt x="53" y="52"/>
                      <a:pt x="53" y="52"/>
                    </a:cubicBezTo>
                    <a:cubicBezTo>
                      <a:pt x="50" y="52"/>
                      <a:pt x="50" y="52"/>
                      <a:pt x="50" y="52"/>
                    </a:cubicBezTo>
                    <a:cubicBezTo>
                      <a:pt x="51" y="55"/>
                      <a:pt x="51" y="55"/>
                      <a:pt x="51" y="55"/>
                    </a:cubicBezTo>
                    <a:cubicBezTo>
                      <a:pt x="51" y="55"/>
                      <a:pt x="51" y="55"/>
                      <a:pt x="51" y="55"/>
                    </a:cubicBezTo>
                    <a:cubicBezTo>
                      <a:pt x="56" y="80"/>
                      <a:pt x="56" y="80"/>
                      <a:pt x="56" y="80"/>
                    </a:cubicBezTo>
                    <a:cubicBezTo>
                      <a:pt x="56" y="81"/>
                      <a:pt x="57" y="81"/>
                      <a:pt x="57" y="81"/>
                    </a:cubicBezTo>
                    <a:cubicBezTo>
                      <a:pt x="57" y="82"/>
                      <a:pt x="57" y="82"/>
                      <a:pt x="57" y="82"/>
                    </a:cubicBezTo>
                    <a:cubicBezTo>
                      <a:pt x="59" y="82"/>
                      <a:pt x="59" y="82"/>
                      <a:pt x="59" y="82"/>
                    </a:cubicBezTo>
                    <a:cubicBezTo>
                      <a:pt x="59" y="82"/>
                      <a:pt x="59" y="82"/>
                      <a:pt x="59" y="82"/>
                    </a:cubicBezTo>
                    <a:cubicBezTo>
                      <a:pt x="96" y="82"/>
                      <a:pt x="96" y="82"/>
                      <a:pt x="96" y="82"/>
                    </a:cubicBezTo>
                    <a:cubicBezTo>
                      <a:pt x="95" y="87"/>
                      <a:pt x="95" y="87"/>
                      <a:pt x="95" y="87"/>
                    </a:cubicBezTo>
                    <a:cubicBezTo>
                      <a:pt x="56" y="87"/>
                      <a:pt x="56" y="87"/>
                      <a:pt x="56" y="87"/>
                    </a:cubicBezTo>
                    <a:cubicBezTo>
                      <a:pt x="55" y="87"/>
                      <a:pt x="55" y="87"/>
                      <a:pt x="55" y="87"/>
                    </a:cubicBezTo>
                    <a:cubicBezTo>
                      <a:pt x="53" y="87"/>
                      <a:pt x="53" y="87"/>
                      <a:pt x="53" y="87"/>
                    </a:cubicBezTo>
                    <a:cubicBezTo>
                      <a:pt x="53" y="92"/>
                      <a:pt x="53" y="92"/>
                      <a:pt x="53" y="92"/>
                    </a:cubicBezTo>
                    <a:cubicBezTo>
                      <a:pt x="55" y="92"/>
                      <a:pt x="55" y="92"/>
                      <a:pt x="55" y="92"/>
                    </a:cubicBezTo>
                    <a:cubicBezTo>
                      <a:pt x="55" y="92"/>
                      <a:pt x="55" y="92"/>
                      <a:pt x="55" y="92"/>
                    </a:cubicBezTo>
                    <a:cubicBezTo>
                      <a:pt x="59" y="92"/>
                      <a:pt x="59" y="92"/>
                      <a:pt x="59" y="92"/>
                    </a:cubicBezTo>
                    <a:cubicBezTo>
                      <a:pt x="59" y="93"/>
                      <a:pt x="58" y="94"/>
                      <a:pt x="58" y="95"/>
                    </a:cubicBezTo>
                    <a:cubicBezTo>
                      <a:pt x="58" y="98"/>
                      <a:pt x="61" y="101"/>
                      <a:pt x="64" y="101"/>
                    </a:cubicBezTo>
                    <a:cubicBezTo>
                      <a:pt x="67" y="101"/>
                      <a:pt x="69" y="98"/>
                      <a:pt x="69" y="95"/>
                    </a:cubicBezTo>
                    <a:cubicBezTo>
                      <a:pt x="69" y="94"/>
                      <a:pt x="69" y="93"/>
                      <a:pt x="68" y="92"/>
                    </a:cubicBezTo>
                    <a:cubicBezTo>
                      <a:pt x="91" y="92"/>
                      <a:pt x="91" y="92"/>
                      <a:pt x="91" y="92"/>
                    </a:cubicBezTo>
                    <a:cubicBezTo>
                      <a:pt x="90" y="93"/>
                      <a:pt x="89" y="94"/>
                      <a:pt x="89" y="95"/>
                    </a:cubicBezTo>
                    <a:cubicBezTo>
                      <a:pt x="89" y="98"/>
                      <a:pt x="92" y="101"/>
                      <a:pt x="95" y="101"/>
                    </a:cubicBezTo>
                    <a:cubicBezTo>
                      <a:pt x="98" y="101"/>
                      <a:pt x="100" y="98"/>
                      <a:pt x="100" y="95"/>
                    </a:cubicBezTo>
                    <a:cubicBezTo>
                      <a:pt x="100" y="94"/>
                      <a:pt x="100" y="92"/>
                      <a:pt x="99" y="91"/>
                    </a:cubicBezTo>
                    <a:cubicBezTo>
                      <a:pt x="99" y="91"/>
                      <a:pt x="99" y="90"/>
                      <a:pt x="99" y="90"/>
                    </a:cubicBezTo>
                    <a:cubicBezTo>
                      <a:pt x="101" y="80"/>
                      <a:pt x="101" y="80"/>
                      <a:pt x="101" y="80"/>
                    </a:cubicBezTo>
                    <a:cubicBezTo>
                      <a:pt x="109" y="48"/>
                      <a:pt x="109" y="48"/>
                      <a:pt x="109" y="48"/>
                    </a:cubicBezTo>
                    <a:cubicBezTo>
                      <a:pt x="117" y="48"/>
                      <a:pt x="117" y="48"/>
                      <a:pt x="117" y="48"/>
                    </a:cubicBezTo>
                    <a:cubicBezTo>
                      <a:pt x="118" y="48"/>
                      <a:pt x="118" y="48"/>
                      <a:pt x="118" y="48"/>
                    </a:cubicBezTo>
                    <a:cubicBezTo>
                      <a:pt x="120" y="48"/>
                      <a:pt x="120" y="48"/>
                      <a:pt x="120" y="48"/>
                    </a:cubicBezTo>
                    <a:cubicBezTo>
                      <a:pt x="120" y="44"/>
                      <a:pt x="120" y="44"/>
                      <a:pt x="120" y="44"/>
                    </a:cubicBezTo>
                    <a:lnTo>
                      <a:pt x="118" y="44"/>
                    </a:lnTo>
                    <a:close/>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a:ea typeface="+mn-ea"/>
                  <a:cs typeface="+mn-cs"/>
                </a:endParaRPr>
              </a:p>
            </p:txBody>
          </p:sp>
        </p:grpSp>
        <p:grpSp>
          <p:nvGrpSpPr>
            <p:cNvPr id="19" name="Group 18"/>
            <p:cNvGrpSpPr/>
            <p:nvPr/>
          </p:nvGrpSpPr>
          <p:grpSpPr>
            <a:xfrm>
              <a:off x="7794469" y="2108415"/>
              <a:ext cx="968986" cy="968986"/>
              <a:chOff x="1226166" y="521079"/>
              <a:chExt cx="968986" cy="968986"/>
            </a:xfrm>
          </p:grpSpPr>
          <p:sp>
            <p:nvSpPr>
              <p:cNvPr id="57" name="Rounded Rectangle 56"/>
              <p:cNvSpPr/>
              <p:nvPr/>
            </p:nvSpPr>
            <p:spPr bwMode="auto">
              <a:xfrm>
                <a:off x="1226166" y="521079"/>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8" name="Freeform 57"/>
              <p:cNvSpPr/>
              <p:nvPr/>
            </p:nvSpPr>
            <p:spPr>
              <a:xfrm>
                <a:off x="1516213" y="734145"/>
                <a:ext cx="388892" cy="545568"/>
              </a:xfrm>
              <a:custGeom>
                <a:avLst/>
                <a:gdLst>
                  <a:gd name="connsiteX0" fmla="*/ 248657 w 504371"/>
                  <a:gd name="connsiteY0" fmla="*/ 128293 h 707571"/>
                  <a:gd name="connsiteX1" fmla="*/ 195527 w 504371"/>
                  <a:gd name="connsiteY1" fmla="*/ 181423 h 707571"/>
                  <a:gd name="connsiteX2" fmla="*/ 248657 w 504371"/>
                  <a:gd name="connsiteY2" fmla="*/ 234553 h 707571"/>
                  <a:gd name="connsiteX3" fmla="*/ 301787 w 504371"/>
                  <a:gd name="connsiteY3" fmla="*/ 181423 h 707571"/>
                  <a:gd name="connsiteX4" fmla="*/ 248657 w 504371"/>
                  <a:gd name="connsiteY4" fmla="*/ 128293 h 707571"/>
                  <a:gd name="connsiteX5" fmla="*/ 248657 w 504371"/>
                  <a:gd name="connsiteY5" fmla="*/ 113977 h 707571"/>
                  <a:gd name="connsiteX6" fmla="*/ 316103 w 504371"/>
                  <a:gd name="connsiteY6" fmla="*/ 181423 h 707571"/>
                  <a:gd name="connsiteX7" fmla="*/ 286367 w 504371"/>
                  <a:gd name="connsiteY7" fmla="*/ 237351 h 707571"/>
                  <a:gd name="connsiteX8" fmla="*/ 276535 w 504371"/>
                  <a:gd name="connsiteY8" fmla="*/ 242687 h 707571"/>
                  <a:gd name="connsiteX9" fmla="*/ 286317 w 504371"/>
                  <a:gd name="connsiteY9" fmla="*/ 245723 h 707571"/>
                  <a:gd name="connsiteX10" fmla="*/ 345409 w 504371"/>
                  <a:gd name="connsiteY10" fmla="*/ 334872 h 707571"/>
                  <a:gd name="connsiteX11" fmla="*/ 328168 w 504371"/>
                  <a:gd name="connsiteY11" fmla="*/ 334872 h 707571"/>
                  <a:gd name="connsiteX12" fmla="*/ 248657 w 504371"/>
                  <a:gd name="connsiteY12" fmla="*/ 255361 h 707571"/>
                  <a:gd name="connsiteX13" fmla="*/ 169145 w 504371"/>
                  <a:gd name="connsiteY13" fmla="*/ 334872 h 707571"/>
                  <a:gd name="connsiteX14" fmla="*/ 151904 w 504371"/>
                  <a:gd name="connsiteY14" fmla="*/ 334872 h 707571"/>
                  <a:gd name="connsiteX15" fmla="*/ 210996 w 504371"/>
                  <a:gd name="connsiteY15" fmla="*/ 245723 h 707571"/>
                  <a:gd name="connsiteX16" fmla="*/ 220778 w 504371"/>
                  <a:gd name="connsiteY16" fmla="*/ 242687 h 707571"/>
                  <a:gd name="connsiteX17" fmla="*/ 210947 w 504371"/>
                  <a:gd name="connsiteY17" fmla="*/ 237351 h 707571"/>
                  <a:gd name="connsiteX18" fmla="*/ 181210 w 504371"/>
                  <a:gd name="connsiteY18" fmla="*/ 181423 h 707571"/>
                  <a:gd name="connsiteX19" fmla="*/ 248657 w 504371"/>
                  <a:gd name="connsiteY19" fmla="*/ 113977 h 707571"/>
                  <a:gd name="connsiteX20" fmla="*/ 108857 w 504371"/>
                  <a:gd name="connsiteY20" fmla="*/ 83456 h 707571"/>
                  <a:gd name="connsiteX21" fmla="*/ 108857 w 504371"/>
                  <a:gd name="connsiteY21" fmla="*/ 370113 h 707571"/>
                  <a:gd name="connsiteX22" fmla="*/ 395514 w 504371"/>
                  <a:gd name="connsiteY22" fmla="*/ 370113 h 707571"/>
                  <a:gd name="connsiteX23" fmla="*/ 395514 w 504371"/>
                  <a:gd name="connsiteY23" fmla="*/ 83456 h 707571"/>
                  <a:gd name="connsiteX24" fmla="*/ 0 w 504371"/>
                  <a:gd name="connsiteY24" fmla="*/ 0 h 707571"/>
                  <a:gd name="connsiteX25" fmla="*/ 504371 w 504371"/>
                  <a:gd name="connsiteY25" fmla="*/ 0 h 707571"/>
                  <a:gd name="connsiteX26" fmla="*/ 504371 w 504371"/>
                  <a:gd name="connsiteY26" fmla="*/ 707571 h 707571"/>
                  <a:gd name="connsiteX27" fmla="*/ 0 w 504371"/>
                  <a:gd name="connsiteY27" fmla="*/ 707571 h 7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04371" h="707571">
                    <a:moveTo>
                      <a:pt x="248657" y="128293"/>
                    </a:moveTo>
                    <a:cubicBezTo>
                      <a:pt x="219314" y="128293"/>
                      <a:pt x="195527" y="152080"/>
                      <a:pt x="195527" y="181423"/>
                    </a:cubicBezTo>
                    <a:cubicBezTo>
                      <a:pt x="195527" y="210766"/>
                      <a:pt x="219314" y="234553"/>
                      <a:pt x="248657" y="234553"/>
                    </a:cubicBezTo>
                    <a:cubicBezTo>
                      <a:pt x="278000" y="234553"/>
                      <a:pt x="301787" y="210766"/>
                      <a:pt x="301787" y="181423"/>
                    </a:cubicBezTo>
                    <a:cubicBezTo>
                      <a:pt x="301787" y="152080"/>
                      <a:pt x="278000" y="128293"/>
                      <a:pt x="248657" y="128293"/>
                    </a:cubicBezTo>
                    <a:close/>
                    <a:moveTo>
                      <a:pt x="248657" y="113977"/>
                    </a:moveTo>
                    <a:cubicBezTo>
                      <a:pt x="285906" y="113977"/>
                      <a:pt x="316103" y="144174"/>
                      <a:pt x="316103" y="181423"/>
                    </a:cubicBezTo>
                    <a:cubicBezTo>
                      <a:pt x="316103" y="204704"/>
                      <a:pt x="304307" y="225230"/>
                      <a:pt x="286367" y="237351"/>
                    </a:cubicBezTo>
                    <a:lnTo>
                      <a:pt x="276535" y="242687"/>
                    </a:lnTo>
                    <a:lnTo>
                      <a:pt x="286317" y="245723"/>
                    </a:lnTo>
                    <a:cubicBezTo>
                      <a:pt x="321043" y="260411"/>
                      <a:pt x="345409" y="294796"/>
                      <a:pt x="345409" y="334872"/>
                    </a:cubicBezTo>
                    <a:lnTo>
                      <a:pt x="328168" y="334872"/>
                    </a:lnTo>
                    <a:cubicBezTo>
                      <a:pt x="328168" y="290959"/>
                      <a:pt x="292569" y="255361"/>
                      <a:pt x="248657" y="255361"/>
                    </a:cubicBezTo>
                    <a:cubicBezTo>
                      <a:pt x="204744" y="255361"/>
                      <a:pt x="169145" y="290959"/>
                      <a:pt x="169145" y="334872"/>
                    </a:cubicBezTo>
                    <a:lnTo>
                      <a:pt x="151904" y="334872"/>
                    </a:lnTo>
                    <a:cubicBezTo>
                      <a:pt x="151904" y="294796"/>
                      <a:pt x="176270" y="260411"/>
                      <a:pt x="210996" y="245723"/>
                    </a:cubicBezTo>
                    <a:lnTo>
                      <a:pt x="220778" y="242687"/>
                    </a:lnTo>
                    <a:lnTo>
                      <a:pt x="210947" y="237351"/>
                    </a:lnTo>
                    <a:cubicBezTo>
                      <a:pt x="193006" y="225230"/>
                      <a:pt x="181210" y="204704"/>
                      <a:pt x="181210" y="181423"/>
                    </a:cubicBezTo>
                    <a:cubicBezTo>
                      <a:pt x="181210" y="144174"/>
                      <a:pt x="211407" y="113977"/>
                      <a:pt x="248657" y="113977"/>
                    </a:cubicBezTo>
                    <a:close/>
                    <a:moveTo>
                      <a:pt x="108857" y="83456"/>
                    </a:moveTo>
                    <a:lnTo>
                      <a:pt x="108857" y="370113"/>
                    </a:lnTo>
                    <a:lnTo>
                      <a:pt x="395514" y="370113"/>
                    </a:lnTo>
                    <a:lnTo>
                      <a:pt x="395514" y="83456"/>
                    </a:lnTo>
                    <a:close/>
                    <a:moveTo>
                      <a:pt x="0" y="0"/>
                    </a:moveTo>
                    <a:lnTo>
                      <a:pt x="504371" y="0"/>
                    </a:lnTo>
                    <a:lnTo>
                      <a:pt x="504371" y="707571"/>
                    </a:lnTo>
                    <a:lnTo>
                      <a:pt x="0" y="7075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Light"/>
                  <a:ea typeface="+mn-ea"/>
                  <a:cs typeface="+mn-cs"/>
                </a:endParaRPr>
              </a:p>
            </p:txBody>
          </p:sp>
        </p:grpSp>
        <p:grpSp>
          <p:nvGrpSpPr>
            <p:cNvPr id="20" name="Group 19"/>
            <p:cNvGrpSpPr/>
            <p:nvPr/>
          </p:nvGrpSpPr>
          <p:grpSpPr>
            <a:xfrm>
              <a:off x="3874604" y="3374305"/>
              <a:ext cx="968986" cy="968986"/>
              <a:chOff x="12937345" y="516220"/>
              <a:chExt cx="968986" cy="968986"/>
            </a:xfrm>
          </p:grpSpPr>
          <p:sp>
            <p:nvSpPr>
              <p:cNvPr id="55" name="Rounded Rectangle 54"/>
              <p:cNvSpPr/>
              <p:nvPr/>
            </p:nvSpPr>
            <p:spPr bwMode="auto">
              <a:xfrm>
                <a:off x="12937345" y="516220"/>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6" name="Freeform 55"/>
              <p:cNvSpPr/>
              <p:nvPr/>
            </p:nvSpPr>
            <p:spPr bwMode="auto">
              <a:xfrm flipH="1">
                <a:off x="13173489" y="819877"/>
                <a:ext cx="496699" cy="423371"/>
              </a:xfrm>
              <a:custGeom>
                <a:avLst/>
                <a:gdLst>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3718146 w 4033253"/>
                  <a:gd name="connsiteY4" fmla="*/ 2694162 h 3437817"/>
                  <a:gd name="connsiteX5" fmla="*/ 3718146 w 4033253"/>
                  <a:gd name="connsiteY5" fmla="*/ 3125858 h 3437817"/>
                  <a:gd name="connsiteX6" fmla="*/ 2983946 w 4033253"/>
                  <a:gd name="connsiteY6" fmla="*/ 3125858 h 3437817"/>
                  <a:gd name="connsiteX7" fmla="*/ 2983946 w 4033253"/>
                  <a:gd name="connsiteY7" fmla="*/ 2694162 h 3437817"/>
                  <a:gd name="connsiteX8" fmla="*/ 1941241 w 4033253"/>
                  <a:gd name="connsiteY8" fmla="*/ 2694161 h 3437817"/>
                  <a:gd name="connsiteX9" fmla="*/ 1941241 w 4033253"/>
                  <a:gd name="connsiteY9" fmla="*/ 3125858 h 3437817"/>
                  <a:gd name="connsiteX10" fmla="*/ 1207042 w 4033253"/>
                  <a:gd name="connsiteY10" fmla="*/ 3125858 h 3437817"/>
                  <a:gd name="connsiteX11" fmla="*/ 1207042 w 4033253"/>
                  <a:gd name="connsiteY11" fmla="*/ 2694161 h 3437817"/>
                  <a:gd name="connsiteX12" fmla="*/ 2826211 w 4033253"/>
                  <a:gd name="connsiteY12" fmla="*/ 2694161 h 3437817"/>
                  <a:gd name="connsiteX13" fmla="*/ 2826211 w 4033253"/>
                  <a:gd name="connsiteY13" fmla="*/ 3125858 h 3437817"/>
                  <a:gd name="connsiteX14" fmla="*/ 2092012 w 4033253"/>
                  <a:gd name="connsiteY14" fmla="*/ 3125858 h 3437817"/>
                  <a:gd name="connsiteX15" fmla="*/ 2092012 w 4033253"/>
                  <a:gd name="connsiteY15" fmla="*/ 2694161 h 3437817"/>
                  <a:gd name="connsiteX16" fmla="*/ 1049307 w 4033253"/>
                  <a:gd name="connsiteY16" fmla="*/ 2098611 h 3437817"/>
                  <a:gd name="connsiteX17" fmla="*/ 1049307 w 4033253"/>
                  <a:gd name="connsiteY17" fmla="*/ 2530307 h 3437817"/>
                  <a:gd name="connsiteX18" fmla="*/ 315107 w 4033253"/>
                  <a:gd name="connsiteY18" fmla="*/ 2530307 h 3437817"/>
                  <a:gd name="connsiteX19" fmla="*/ 315107 w 4033253"/>
                  <a:gd name="connsiteY19" fmla="*/ 2098611 h 3437817"/>
                  <a:gd name="connsiteX20" fmla="*/ 3718146 w 4033253"/>
                  <a:gd name="connsiteY20" fmla="*/ 2098611 h 3437817"/>
                  <a:gd name="connsiteX21" fmla="*/ 3718146 w 4033253"/>
                  <a:gd name="connsiteY21" fmla="*/ 2530307 h 3437817"/>
                  <a:gd name="connsiteX22" fmla="*/ 2983946 w 4033253"/>
                  <a:gd name="connsiteY22" fmla="*/ 2530307 h 3437817"/>
                  <a:gd name="connsiteX23" fmla="*/ 2983946 w 4033253"/>
                  <a:gd name="connsiteY23" fmla="*/ 2098611 h 3437817"/>
                  <a:gd name="connsiteX24" fmla="*/ 1941241 w 4033253"/>
                  <a:gd name="connsiteY24" fmla="*/ 2098610 h 3437817"/>
                  <a:gd name="connsiteX25" fmla="*/ 1941241 w 4033253"/>
                  <a:gd name="connsiteY25" fmla="*/ 2530306 h 3437817"/>
                  <a:gd name="connsiteX26" fmla="*/ 1207042 w 4033253"/>
                  <a:gd name="connsiteY26" fmla="*/ 2530306 h 3437817"/>
                  <a:gd name="connsiteX27" fmla="*/ 1207042 w 4033253"/>
                  <a:gd name="connsiteY27" fmla="*/ 2098610 h 3437817"/>
                  <a:gd name="connsiteX28" fmla="*/ 2826211 w 4033253"/>
                  <a:gd name="connsiteY28" fmla="*/ 2098610 h 3437817"/>
                  <a:gd name="connsiteX29" fmla="*/ 2826211 w 4033253"/>
                  <a:gd name="connsiteY29" fmla="*/ 2530306 h 3437817"/>
                  <a:gd name="connsiteX30" fmla="*/ 2092012 w 4033253"/>
                  <a:gd name="connsiteY30" fmla="*/ 2530306 h 3437817"/>
                  <a:gd name="connsiteX31" fmla="*/ 2092012 w 4033253"/>
                  <a:gd name="connsiteY31" fmla="*/ 2098610 h 3437817"/>
                  <a:gd name="connsiteX32" fmla="*/ 1049307 w 4033253"/>
                  <a:gd name="connsiteY32" fmla="*/ 1503059 h 3437817"/>
                  <a:gd name="connsiteX33" fmla="*/ 1049307 w 4033253"/>
                  <a:gd name="connsiteY33" fmla="*/ 1934756 h 3437817"/>
                  <a:gd name="connsiteX34" fmla="*/ 315107 w 4033253"/>
                  <a:gd name="connsiteY34" fmla="*/ 1934756 h 3437817"/>
                  <a:gd name="connsiteX35" fmla="*/ 315107 w 4033253"/>
                  <a:gd name="connsiteY35" fmla="*/ 1503059 h 3437817"/>
                  <a:gd name="connsiteX36" fmla="*/ 3718146 w 4033253"/>
                  <a:gd name="connsiteY36" fmla="*/ 1503059 h 3437817"/>
                  <a:gd name="connsiteX37" fmla="*/ 3718146 w 4033253"/>
                  <a:gd name="connsiteY37" fmla="*/ 1934756 h 3437817"/>
                  <a:gd name="connsiteX38" fmla="*/ 2983946 w 4033253"/>
                  <a:gd name="connsiteY38" fmla="*/ 1934756 h 3437817"/>
                  <a:gd name="connsiteX39" fmla="*/ 2983946 w 4033253"/>
                  <a:gd name="connsiteY39" fmla="*/ 1503059 h 3437817"/>
                  <a:gd name="connsiteX40" fmla="*/ 1941241 w 4033253"/>
                  <a:gd name="connsiteY40" fmla="*/ 1503058 h 3437817"/>
                  <a:gd name="connsiteX41" fmla="*/ 1941241 w 4033253"/>
                  <a:gd name="connsiteY41" fmla="*/ 1934755 h 3437817"/>
                  <a:gd name="connsiteX42" fmla="*/ 1207042 w 4033253"/>
                  <a:gd name="connsiteY42" fmla="*/ 1934755 h 3437817"/>
                  <a:gd name="connsiteX43" fmla="*/ 1207042 w 4033253"/>
                  <a:gd name="connsiteY43" fmla="*/ 1503058 h 3437817"/>
                  <a:gd name="connsiteX44" fmla="*/ 2826211 w 4033253"/>
                  <a:gd name="connsiteY44" fmla="*/ 1503058 h 3437817"/>
                  <a:gd name="connsiteX45" fmla="*/ 2826211 w 4033253"/>
                  <a:gd name="connsiteY45" fmla="*/ 1934755 h 3437817"/>
                  <a:gd name="connsiteX46" fmla="*/ 2092012 w 4033253"/>
                  <a:gd name="connsiteY46" fmla="*/ 1934755 h 3437817"/>
                  <a:gd name="connsiteX47" fmla="*/ 2092012 w 4033253"/>
                  <a:gd name="connsiteY47" fmla="*/ 1503058 h 3437817"/>
                  <a:gd name="connsiteX48" fmla="*/ 1049307 w 4033253"/>
                  <a:gd name="connsiteY48" fmla="*/ 907508 h 3437817"/>
                  <a:gd name="connsiteX49" fmla="*/ 1049307 w 4033253"/>
                  <a:gd name="connsiteY49" fmla="*/ 1339204 h 3437817"/>
                  <a:gd name="connsiteX50" fmla="*/ 315107 w 4033253"/>
                  <a:gd name="connsiteY50" fmla="*/ 1339204 h 3437817"/>
                  <a:gd name="connsiteX51" fmla="*/ 315107 w 4033253"/>
                  <a:gd name="connsiteY51" fmla="*/ 907508 h 3437817"/>
                  <a:gd name="connsiteX52" fmla="*/ 3718146 w 4033253"/>
                  <a:gd name="connsiteY52" fmla="*/ 907508 h 3437817"/>
                  <a:gd name="connsiteX53" fmla="*/ 3718146 w 4033253"/>
                  <a:gd name="connsiteY53" fmla="*/ 1339204 h 3437817"/>
                  <a:gd name="connsiteX54" fmla="*/ 2983946 w 4033253"/>
                  <a:gd name="connsiteY54" fmla="*/ 1339204 h 3437817"/>
                  <a:gd name="connsiteX55" fmla="*/ 2983946 w 4033253"/>
                  <a:gd name="connsiteY55" fmla="*/ 907508 h 3437817"/>
                  <a:gd name="connsiteX56" fmla="*/ 1941241 w 4033253"/>
                  <a:gd name="connsiteY56" fmla="*/ 907507 h 3437817"/>
                  <a:gd name="connsiteX57" fmla="*/ 1941241 w 4033253"/>
                  <a:gd name="connsiteY57" fmla="*/ 1339203 h 3437817"/>
                  <a:gd name="connsiteX58" fmla="*/ 1207042 w 4033253"/>
                  <a:gd name="connsiteY58" fmla="*/ 1339203 h 3437817"/>
                  <a:gd name="connsiteX59" fmla="*/ 1207042 w 4033253"/>
                  <a:gd name="connsiteY59" fmla="*/ 907507 h 3437817"/>
                  <a:gd name="connsiteX60" fmla="*/ 2826211 w 4033253"/>
                  <a:gd name="connsiteY60" fmla="*/ 907507 h 3437817"/>
                  <a:gd name="connsiteX61" fmla="*/ 2826211 w 4033253"/>
                  <a:gd name="connsiteY61" fmla="*/ 1339203 h 3437817"/>
                  <a:gd name="connsiteX62" fmla="*/ 2092012 w 4033253"/>
                  <a:gd name="connsiteY62" fmla="*/ 1339203 h 3437817"/>
                  <a:gd name="connsiteX63" fmla="*/ 2092012 w 4033253"/>
                  <a:gd name="connsiteY63" fmla="*/ 907507 h 3437817"/>
                  <a:gd name="connsiteX64" fmla="*/ 3882505 w 4033253"/>
                  <a:gd name="connsiteY64" fmla="*/ 0 h 3437817"/>
                  <a:gd name="connsiteX65" fmla="*/ 2090889 w 4033253"/>
                  <a:gd name="connsiteY65" fmla="*/ 0 h 3437817"/>
                  <a:gd name="connsiteX66" fmla="*/ 1942364 w 4033253"/>
                  <a:gd name="connsiteY66" fmla="*/ 0 h 3437817"/>
                  <a:gd name="connsiteX67" fmla="*/ 150748 w 4033253"/>
                  <a:gd name="connsiteY67" fmla="*/ 0 h 3437817"/>
                  <a:gd name="connsiteX68" fmla="*/ 0 w 4033253"/>
                  <a:gd name="connsiteY68" fmla="*/ 150748 h 3437817"/>
                  <a:gd name="connsiteX69" fmla="*/ 0 w 4033253"/>
                  <a:gd name="connsiteY69" fmla="*/ 3287069 h 3437817"/>
                  <a:gd name="connsiteX70" fmla="*/ 150748 w 4033253"/>
                  <a:gd name="connsiteY70" fmla="*/ 3437817 h 3437817"/>
                  <a:gd name="connsiteX71" fmla="*/ 1942364 w 4033253"/>
                  <a:gd name="connsiteY71" fmla="*/ 3437817 h 3437817"/>
                  <a:gd name="connsiteX72" fmla="*/ 2090889 w 4033253"/>
                  <a:gd name="connsiteY72" fmla="*/ 3437817 h 3437817"/>
                  <a:gd name="connsiteX73" fmla="*/ 3882505 w 4033253"/>
                  <a:gd name="connsiteY73" fmla="*/ 3437817 h 3437817"/>
                  <a:gd name="connsiteX74" fmla="*/ 4033253 w 4033253"/>
                  <a:gd name="connsiteY74" fmla="*/ 3287069 h 3437817"/>
                  <a:gd name="connsiteX75" fmla="*/ 4033253 w 4033253"/>
                  <a:gd name="connsiteY75" fmla="*/ 150748 h 3437817"/>
                  <a:gd name="connsiteX76" fmla="*/ 3882505 w 4033253"/>
                  <a:gd name="connsiteY76"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942364 w 4033253"/>
                  <a:gd name="connsiteY81" fmla="*/ 0 h 3437817"/>
                  <a:gd name="connsiteX82" fmla="*/ 150748 w 4033253"/>
                  <a:gd name="connsiteY82" fmla="*/ 0 h 3437817"/>
                  <a:gd name="connsiteX83" fmla="*/ 0 w 4033253"/>
                  <a:gd name="connsiteY83" fmla="*/ 150748 h 3437817"/>
                  <a:gd name="connsiteX84" fmla="*/ 0 w 4033253"/>
                  <a:gd name="connsiteY84" fmla="*/ 3287069 h 3437817"/>
                  <a:gd name="connsiteX85" fmla="*/ 150748 w 4033253"/>
                  <a:gd name="connsiteY85" fmla="*/ 3437817 h 3437817"/>
                  <a:gd name="connsiteX86" fmla="*/ 1942364 w 4033253"/>
                  <a:gd name="connsiteY86" fmla="*/ 3437817 h 3437817"/>
                  <a:gd name="connsiteX87" fmla="*/ 2090889 w 4033253"/>
                  <a:gd name="connsiteY87" fmla="*/ 3437817 h 3437817"/>
                  <a:gd name="connsiteX88" fmla="*/ 3882505 w 4033253"/>
                  <a:gd name="connsiteY88" fmla="*/ 3437817 h 3437817"/>
                  <a:gd name="connsiteX89" fmla="*/ 4033253 w 4033253"/>
                  <a:gd name="connsiteY89" fmla="*/ 3287069 h 3437817"/>
                  <a:gd name="connsiteX90" fmla="*/ 4033253 w 4033253"/>
                  <a:gd name="connsiteY90" fmla="*/ 150748 h 3437817"/>
                  <a:gd name="connsiteX91" fmla="*/ 3882505 w 4033253"/>
                  <a:gd name="connsiteY91"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1942364 w 4033253"/>
                  <a:gd name="connsiteY85" fmla="*/ 3437817 h 3437817"/>
                  <a:gd name="connsiteX86" fmla="*/ 2090889 w 4033253"/>
                  <a:gd name="connsiteY86" fmla="*/ 3437817 h 3437817"/>
                  <a:gd name="connsiteX87" fmla="*/ 3882505 w 4033253"/>
                  <a:gd name="connsiteY87" fmla="*/ 3437817 h 3437817"/>
                  <a:gd name="connsiteX88" fmla="*/ 4033253 w 4033253"/>
                  <a:gd name="connsiteY88" fmla="*/ 3287069 h 3437817"/>
                  <a:gd name="connsiteX89" fmla="*/ 4033253 w 4033253"/>
                  <a:gd name="connsiteY89" fmla="*/ 150748 h 3437817"/>
                  <a:gd name="connsiteX90" fmla="*/ 3882505 w 4033253"/>
                  <a:gd name="connsiteY90"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1942364 w 4033253"/>
                  <a:gd name="connsiteY85" fmla="*/ 3437817 h 3437817"/>
                  <a:gd name="connsiteX86" fmla="*/ 3882505 w 4033253"/>
                  <a:gd name="connsiteY86" fmla="*/ 3437817 h 3437817"/>
                  <a:gd name="connsiteX87" fmla="*/ 4033253 w 4033253"/>
                  <a:gd name="connsiteY87" fmla="*/ 3287069 h 3437817"/>
                  <a:gd name="connsiteX88" fmla="*/ 4033253 w 4033253"/>
                  <a:gd name="connsiteY88" fmla="*/ 150748 h 3437817"/>
                  <a:gd name="connsiteX89" fmla="*/ 3882505 w 4033253"/>
                  <a:gd name="connsiteY89" fmla="*/ 0 h 3437817"/>
                  <a:gd name="connsiteX0" fmla="*/ 1049307 w 4033253"/>
                  <a:gd name="connsiteY0" fmla="*/ 2694162 h 3437817"/>
                  <a:gd name="connsiteX1" fmla="*/ 1049307 w 4033253"/>
                  <a:gd name="connsiteY1" fmla="*/ 3125858 h 3437817"/>
                  <a:gd name="connsiteX2" fmla="*/ 315107 w 4033253"/>
                  <a:gd name="connsiteY2" fmla="*/ 3125858 h 3437817"/>
                  <a:gd name="connsiteX3" fmla="*/ 315107 w 4033253"/>
                  <a:gd name="connsiteY3" fmla="*/ 2694162 h 3437817"/>
                  <a:gd name="connsiteX4" fmla="*/ 1049307 w 4033253"/>
                  <a:gd name="connsiteY4" fmla="*/ 2694162 h 3437817"/>
                  <a:gd name="connsiteX5" fmla="*/ 3718146 w 4033253"/>
                  <a:gd name="connsiteY5" fmla="*/ 2694162 h 3437817"/>
                  <a:gd name="connsiteX6" fmla="*/ 3718146 w 4033253"/>
                  <a:gd name="connsiteY6" fmla="*/ 3125858 h 3437817"/>
                  <a:gd name="connsiteX7" fmla="*/ 2983946 w 4033253"/>
                  <a:gd name="connsiteY7" fmla="*/ 3125858 h 3437817"/>
                  <a:gd name="connsiteX8" fmla="*/ 2983946 w 4033253"/>
                  <a:gd name="connsiteY8" fmla="*/ 2694162 h 3437817"/>
                  <a:gd name="connsiteX9" fmla="*/ 3718146 w 4033253"/>
                  <a:gd name="connsiteY9" fmla="*/ 2694162 h 3437817"/>
                  <a:gd name="connsiteX10" fmla="*/ 1941241 w 4033253"/>
                  <a:gd name="connsiteY10" fmla="*/ 2694161 h 3437817"/>
                  <a:gd name="connsiteX11" fmla="*/ 1941241 w 4033253"/>
                  <a:gd name="connsiteY11" fmla="*/ 3125858 h 3437817"/>
                  <a:gd name="connsiteX12" fmla="*/ 1207042 w 4033253"/>
                  <a:gd name="connsiteY12" fmla="*/ 3125858 h 3437817"/>
                  <a:gd name="connsiteX13" fmla="*/ 1207042 w 4033253"/>
                  <a:gd name="connsiteY13" fmla="*/ 2694161 h 3437817"/>
                  <a:gd name="connsiteX14" fmla="*/ 1941241 w 4033253"/>
                  <a:gd name="connsiteY14" fmla="*/ 2694161 h 3437817"/>
                  <a:gd name="connsiteX15" fmla="*/ 2826211 w 4033253"/>
                  <a:gd name="connsiteY15" fmla="*/ 2694161 h 3437817"/>
                  <a:gd name="connsiteX16" fmla="*/ 2826211 w 4033253"/>
                  <a:gd name="connsiteY16" fmla="*/ 3125858 h 3437817"/>
                  <a:gd name="connsiteX17" fmla="*/ 2092012 w 4033253"/>
                  <a:gd name="connsiteY17" fmla="*/ 3125858 h 3437817"/>
                  <a:gd name="connsiteX18" fmla="*/ 2092012 w 4033253"/>
                  <a:gd name="connsiteY18" fmla="*/ 2694161 h 3437817"/>
                  <a:gd name="connsiteX19" fmla="*/ 2826211 w 4033253"/>
                  <a:gd name="connsiteY19" fmla="*/ 2694161 h 3437817"/>
                  <a:gd name="connsiteX20" fmla="*/ 1049307 w 4033253"/>
                  <a:gd name="connsiteY20" fmla="*/ 2098611 h 3437817"/>
                  <a:gd name="connsiteX21" fmla="*/ 1049307 w 4033253"/>
                  <a:gd name="connsiteY21" fmla="*/ 2530307 h 3437817"/>
                  <a:gd name="connsiteX22" fmla="*/ 315107 w 4033253"/>
                  <a:gd name="connsiteY22" fmla="*/ 2530307 h 3437817"/>
                  <a:gd name="connsiteX23" fmla="*/ 315107 w 4033253"/>
                  <a:gd name="connsiteY23" fmla="*/ 2098611 h 3437817"/>
                  <a:gd name="connsiteX24" fmla="*/ 1049307 w 4033253"/>
                  <a:gd name="connsiteY24" fmla="*/ 2098611 h 3437817"/>
                  <a:gd name="connsiteX25" fmla="*/ 3718146 w 4033253"/>
                  <a:gd name="connsiteY25" fmla="*/ 2098611 h 3437817"/>
                  <a:gd name="connsiteX26" fmla="*/ 3718146 w 4033253"/>
                  <a:gd name="connsiteY26" fmla="*/ 2530307 h 3437817"/>
                  <a:gd name="connsiteX27" fmla="*/ 2983946 w 4033253"/>
                  <a:gd name="connsiteY27" fmla="*/ 2530307 h 3437817"/>
                  <a:gd name="connsiteX28" fmla="*/ 2983946 w 4033253"/>
                  <a:gd name="connsiteY28" fmla="*/ 2098611 h 3437817"/>
                  <a:gd name="connsiteX29" fmla="*/ 3718146 w 4033253"/>
                  <a:gd name="connsiteY29" fmla="*/ 2098611 h 3437817"/>
                  <a:gd name="connsiteX30" fmla="*/ 1941241 w 4033253"/>
                  <a:gd name="connsiteY30" fmla="*/ 2098610 h 3437817"/>
                  <a:gd name="connsiteX31" fmla="*/ 1941241 w 4033253"/>
                  <a:gd name="connsiteY31" fmla="*/ 2530306 h 3437817"/>
                  <a:gd name="connsiteX32" fmla="*/ 1207042 w 4033253"/>
                  <a:gd name="connsiteY32" fmla="*/ 2530306 h 3437817"/>
                  <a:gd name="connsiteX33" fmla="*/ 1207042 w 4033253"/>
                  <a:gd name="connsiteY33" fmla="*/ 2098610 h 3437817"/>
                  <a:gd name="connsiteX34" fmla="*/ 1941241 w 4033253"/>
                  <a:gd name="connsiteY34" fmla="*/ 2098610 h 3437817"/>
                  <a:gd name="connsiteX35" fmla="*/ 2826211 w 4033253"/>
                  <a:gd name="connsiteY35" fmla="*/ 2098610 h 3437817"/>
                  <a:gd name="connsiteX36" fmla="*/ 2826211 w 4033253"/>
                  <a:gd name="connsiteY36" fmla="*/ 2530306 h 3437817"/>
                  <a:gd name="connsiteX37" fmla="*/ 2092012 w 4033253"/>
                  <a:gd name="connsiteY37" fmla="*/ 2530306 h 3437817"/>
                  <a:gd name="connsiteX38" fmla="*/ 2092012 w 4033253"/>
                  <a:gd name="connsiteY38" fmla="*/ 2098610 h 3437817"/>
                  <a:gd name="connsiteX39" fmla="*/ 2826211 w 4033253"/>
                  <a:gd name="connsiteY39" fmla="*/ 2098610 h 3437817"/>
                  <a:gd name="connsiteX40" fmla="*/ 1049307 w 4033253"/>
                  <a:gd name="connsiteY40" fmla="*/ 1503059 h 3437817"/>
                  <a:gd name="connsiteX41" fmla="*/ 1049307 w 4033253"/>
                  <a:gd name="connsiteY41" fmla="*/ 1934756 h 3437817"/>
                  <a:gd name="connsiteX42" fmla="*/ 315107 w 4033253"/>
                  <a:gd name="connsiteY42" fmla="*/ 1934756 h 3437817"/>
                  <a:gd name="connsiteX43" fmla="*/ 315107 w 4033253"/>
                  <a:gd name="connsiteY43" fmla="*/ 1503059 h 3437817"/>
                  <a:gd name="connsiteX44" fmla="*/ 1049307 w 4033253"/>
                  <a:gd name="connsiteY44" fmla="*/ 1503059 h 3437817"/>
                  <a:gd name="connsiteX45" fmla="*/ 3718146 w 4033253"/>
                  <a:gd name="connsiteY45" fmla="*/ 1503059 h 3437817"/>
                  <a:gd name="connsiteX46" fmla="*/ 3718146 w 4033253"/>
                  <a:gd name="connsiteY46" fmla="*/ 1934756 h 3437817"/>
                  <a:gd name="connsiteX47" fmla="*/ 2983946 w 4033253"/>
                  <a:gd name="connsiteY47" fmla="*/ 1934756 h 3437817"/>
                  <a:gd name="connsiteX48" fmla="*/ 2983946 w 4033253"/>
                  <a:gd name="connsiteY48" fmla="*/ 1503059 h 3437817"/>
                  <a:gd name="connsiteX49" fmla="*/ 3718146 w 4033253"/>
                  <a:gd name="connsiteY49" fmla="*/ 1503059 h 3437817"/>
                  <a:gd name="connsiteX50" fmla="*/ 1941241 w 4033253"/>
                  <a:gd name="connsiteY50" fmla="*/ 1503058 h 3437817"/>
                  <a:gd name="connsiteX51" fmla="*/ 1941241 w 4033253"/>
                  <a:gd name="connsiteY51" fmla="*/ 1934755 h 3437817"/>
                  <a:gd name="connsiteX52" fmla="*/ 1207042 w 4033253"/>
                  <a:gd name="connsiteY52" fmla="*/ 1934755 h 3437817"/>
                  <a:gd name="connsiteX53" fmla="*/ 1207042 w 4033253"/>
                  <a:gd name="connsiteY53" fmla="*/ 1503058 h 3437817"/>
                  <a:gd name="connsiteX54" fmla="*/ 1941241 w 4033253"/>
                  <a:gd name="connsiteY54" fmla="*/ 1503058 h 3437817"/>
                  <a:gd name="connsiteX55" fmla="*/ 2826211 w 4033253"/>
                  <a:gd name="connsiteY55" fmla="*/ 1503058 h 3437817"/>
                  <a:gd name="connsiteX56" fmla="*/ 2826211 w 4033253"/>
                  <a:gd name="connsiteY56" fmla="*/ 1934755 h 3437817"/>
                  <a:gd name="connsiteX57" fmla="*/ 2092012 w 4033253"/>
                  <a:gd name="connsiteY57" fmla="*/ 1934755 h 3437817"/>
                  <a:gd name="connsiteX58" fmla="*/ 2092012 w 4033253"/>
                  <a:gd name="connsiteY58" fmla="*/ 1503058 h 3437817"/>
                  <a:gd name="connsiteX59" fmla="*/ 2826211 w 4033253"/>
                  <a:gd name="connsiteY59" fmla="*/ 1503058 h 3437817"/>
                  <a:gd name="connsiteX60" fmla="*/ 1049307 w 4033253"/>
                  <a:gd name="connsiteY60" fmla="*/ 907508 h 3437817"/>
                  <a:gd name="connsiteX61" fmla="*/ 1049307 w 4033253"/>
                  <a:gd name="connsiteY61" fmla="*/ 1339204 h 3437817"/>
                  <a:gd name="connsiteX62" fmla="*/ 315107 w 4033253"/>
                  <a:gd name="connsiteY62" fmla="*/ 1339204 h 3437817"/>
                  <a:gd name="connsiteX63" fmla="*/ 315107 w 4033253"/>
                  <a:gd name="connsiteY63" fmla="*/ 907508 h 3437817"/>
                  <a:gd name="connsiteX64" fmla="*/ 1049307 w 4033253"/>
                  <a:gd name="connsiteY64" fmla="*/ 907508 h 3437817"/>
                  <a:gd name="connsiteX65" fmla="*/ 3718146 w 4033253"/>
                  <a:gd name="connsiteY65" fmla="*/ 907508 h 3437817"/>
                  <a:gd name="connsiteX66" fmla="*/ 3718146 w 4033253"/>
                  <a:gd name="connsiteY66" fmla="*/ 1339204 h 3437817"/>
                  <a:gd name="connsiteX67" fmla="*/ 2983946 w 4033253"/>
                  <a:gd name="connsiteY67" fmla="*/ 1339204 h 3437817"/>
                  <a:gd name="connsiteX68" fmla="*/ 2983946 w 4033253"/>
                  <a:gd name="connsiteY68" fmla="*/ 907508 h 3437817"/>
                  <a:gd name="connsiteX69" fmla="*/ 3718146 w 4033253"/>
                  <a:gd name="connsiteY69" fmla="*/ 907508 h 3437817"/>
                  <a:gd name="connsiteX70" fmla="*/ 1941241 w 4033253"/>
                  <a:gd name="connsiteY70" fmla="*/ 907507 h 3437817"/>
                  <a:gd name="connsiteX71" fmla="*/ 1941241 w 4033253"/>
                  <a:gd name="connsiteY71" fmla="*/ 1339203 h 3437817"/>
                  <a:gd name="connsiteX72" fmla="*/ 1207042 w 4033253"/>
                  <a:gd name="connsiteY72" fmla="*/ 1339203 h 3437817"/>
                  <a:gd name="connsiteX73" fmla="*/ 1207042 w 4033253"/>
                  <a:gd name="connsiteY73" fmla="*/ 907507 h 3437817"/>
                  <a:gd name="connsiteX74" fmla="*/ 1941241 w 4033253"/>
                  <a:gd name="connsiteY74" fmla="*/ 907507 h 3437817"/>
                  <a:gd name="connsiteX75" fmla="*/ 2826211 w 4033253"/>
                  <a:gd name="connsiteY75" fmla="*/ 907507 h 3437817"/>
                  <a:gd name="connsiteX76" fmla="*/ 2826211 w 4033253"/>
                  <a:gd name="connsiteY76" fmla="*/ 1339203 h 3437817"/>
                  <a:gd name="connsiteX77" fmla="*/ 2092012 w 4033253"/>
                  <a:gd name="connsiteY77" fmla="*/ 1339203 h 3437817"/>
                  <a:gd name="connsiteX78" fmla="*/ 2092012 w 4033253"/>
                  <a:gd name="connsiteY78" fmla="*/ 907507 h 3437817"/>
                  <a:gd name="connsiteX79" fmla="*/ 2826211 w 4033253"/>
                  <a:gd name="connsiteY79" fmla="*/ 907507 h 3437817"/>
                  <a:gd name="connsiteX80" fmla="*/ 3882505 w 4033253"/>
                  <a:gd name="connsiteY80" fmla="*/ 0 h 3437817"/>
                  <a:gd name="connsiteX81" fmla="*/ 150748 w 4033253"/>
                  <a:gd name="connsiteY81" fmla="*/ 0 h 3437817"/>
                  <a:gd name="connsiteX82" fmla="*/ 0 w 4033253"/>
                  <a:gd name="connsiteY82" fmla="*/ 150748 h 3437817"/>
                  <a:gd name="connsiteX83" fmla="*/ 0 w 4033253"/>
                  <a:gd name="connsiteY83" fmla="*/ 3287069 h 3437817"/>
                  <a:gd name="connsiteX84" fmla="*/ 150748 w 4033253"/>
                  <a:gd name="connsiteY84" fmla="*/ 3437817 h 3437817"/>
                  <a:gd name="connsiteX85" fmla="*/ 3882505 w 4033253"/>
                  <a:gd name="connsiteY85" fmla="*/ 3437817 h 3437817"/>
                  <a:gd name="connsiteX86" fmla="*/ 4033253 w 4033253"/>
                  <a:gd name="connsiteY86" fmla="*/ 3287069 h 3437817"/>
                  <a:gd name="connsiteX87" fmla="*/ 4033253 w 4033253"/>
                  <a:gd name="connsiteY87" fmla="*/ 150748 h 3437817"/>
                  <a:gd name="connsiteX88" fmla="*/ 3882505 w 4033253"/>
                  <a:gd name="connsiteY88" fmla="*/ 0 h 343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4033253" h="3437817">
                    <a:moveTo>
                      <a:pt x="1049307" y="2694162"/>
                    </a:moveTo>
                    <a:lnTo>
                      <a:pt x="1049307" y="3125858"/>
                    </a:lnTo>
                    <a:lnTo>
                      <a:pt x="315107" y="3125858"/>
                    </a:lnTo>
                    <a:lnTo>
                      <a:pt x="315107" y="2694162"/>
                    </a:lnTo>
                    <a:lnTo>
                      <a:pt x="1049307" y="2694162"/>
                    </a:lnTo>
                    <a:close/>
                    <a:moveTo>
                      <a:pt x="3718146" y="2694162"/>
                    </a:moveTo>
                    <a:lnTo>
                      <a:pt x="3718146" y="3125858"/>
                    </a:lnTo>
                    <a:lnTo>
                      <a:pt x="2983946" y="3125858"/>
                    </a:lnTo>
                    <a:lnTo>
                      <a:pt x="2983946" y="2694162"/>
                    </a:lnTo>
                    <a:lnTo>
                      <a:pt x="3718146" y="2694162"/>
                    </a:lnTo>
                    <a:close/>
                    <a:moveTo>
                      <a:pt x="1941241" y="2694161"/>
                    </a:moveTo>
                    <a:lnTo>
                      <a:pt x="1941241" y="3125858"/>
                    </a:lnTo>
                    <a:lnTo>
                      <a:pt x="1207042" y="3125858"/>
                    </a:lnTo>
                    <a:lnTo>
                      <a:pt x="1207042" y="2694161"/>
                    </a:lnTo>
                    <a:lnTo>
                      <a:pt x="1941241" y="2694161"/>
                    </a:lnTo>
                    <a:close/>
                    <a:moveTo>
                      <a:pt x="2826211" y="2694161"/>
                    </a:moveTo>
                    <a:lnTo>
                      <a:pt x="2826211" y="3125858"/>
                    </a:lnTo>
                    <a:lnTo>
                      <a:pt x="2092012" y="3125858"/>
                    </a:lnTo>
                    <a:lnTo>
                      <a:pt x="2092012" y="2694161"/>
                    </a:lnTo>
                    <a:lnTo>
                      <a:pt x="2826211" y="2694161"/>
                    </a:lnTo>
                    <a:close/>
                    <a:moveTo>
                      <a:pt x="1049307" y="2098611"/>
                    </a:moveTo>
                    <a:lnTo>
                      <a:pt x="1049307" y="2530307"/>
                    </a:lnTo>
                    <a:lnTo>
                      <a:pt x="315107" y="2530307"/>
                    </a:lnTo>
                    <a:lnTo>
                      <a:pt x="315107" y="2098611"/>
                    </a:lnTo>
                    <a:lnTo>
                      <a:pt x="1049307" y="2098611"/>
                    </a:lnTo>
                    <a:close/>
                    <a:moveTo>
                      <a:pt x="3718146" y="2098611"/>
                    </a:moveTo>
                    <a:lnTo>
                      <a:pt x="3718146" y="2530307"/>
                    </a:lnTo>
                    <a:lnTo>
                      <a:pt x="2983946" y="2530307"/>
                    </a:lnTo>
                    <a:lnTo>
                      <a:pt x="2983946" y="2098611"/>
                    </a:lnTo>
                    <a:lnTo>
                      <a:pt x="3718146" y="2098611"/>
                    </a:lnTo>
                    <a:close/>
                    <a:moveTo>
                      <a:pt x="1941241" y="2098610"/>
                    </a:moveTo>
                    <a:lnTo>
                      <a:pt x="1941241" y="2530306"/>
                    </a:lnTo>
                    <a:lnTo>
                      <a:pt x="1207042" y="2530306"/>
                    </a:lnTo>
                    <a:lnTo>
                      <a:pt x="1207042" y="2098610"/>
                    </a:lnTo>
                    <a:lnTo>
                      <a:pt x="1941241" y="2098610"/>
                    </a:lnTo>
                    <a:close/>
                    <a:moveTo>
                      <a:pt x="2826211" y="2098610"/>
                    </a:moveTo>
                    <a:lnTo>
                      <a:pt x="2826211" y="2530306"/>
                    </a:lnTo>
                    <a:lnTo>
                      <a:pt x="2092012" y="2530306"/>
                    </a:lnTo>
                    <a:lnTo>
                      <a:pt x="2092012" y="2098610"/>
                    </a:lnTo>
                    <a:lnTo>
                      <a:pt x="2826211" y="2098610"/>
                    </a:lnTo>
                    <a:close/>
                    <a:moveTo>
                      <a:pt x="1049307" y="1503059"/>
                    </a:moveTo>
                    <a:lnTo>
                      <a:pt x="1049307" y="1934756"/>
                    </a:lnTo>
                    <a:lnTo>
                      <a:pt x="315107" y="1934756"/>
                    </a:lnTo>
                    <a:lnTo>
                      <a:pt x="315107" y="1503059"/>
                    </a:lnTo>
                    <a:lnTo>
                      <a:pt x="1049307" y="1503059"/>
                    </a:lnTo>
                    <a:close/>
                    <a:moveTo>
                      <a:pt x="3718146" y="1503059"/>
                    </a:moveTo>
                    <a:lnTo>
                      <a:pt x="3718146" y="1934756"/>
                    </a:lnTo>
                    <a:lnTo>
                      <a:pt x="2983946" y="1934756"/>
                    </a:lnTo>
                    <a:lnTo>
                      <a:pt x="2983946" y="1503059"/>
                    </a:lnTo>
                    <a:lnTo>
                      <a:pt x="3718146" y="1503059"/>
                    </a:lnTo>
                    <a:close/>
                    <a:moveTo>
                      <a:pt x="1941241" y="1503058"/>
                    </a:moveTo>
                    <a:lnTo>
                      <a:pt x="1941241" y="1934755"/>
                    </a:lnTo>
                    <a:lnTo>
                      <a:pt x="1207042" y="1934755"/>
                    </a:lnTo>
                    <a:lnTo>
                      <a:pt x="1207042" y="1503058"/>
                    </a:lnTo>
                    <a:lnTo>
                      <a:pt x="1941241" y="1503058"/>
                    </a:lnTo>
                    <a:close/>
                    <a:moveTo>
                      <a:pt x="2826211" y="1503058"/>
                    </a:moveTo>
                    <a:lnTo>
                      <a:pt x="2826211" y="1934755"/>
                    </a:lnTo>
                    <a:lnTo>
                      <a:pt x="2092012" y="1934755"/>
                    </a:lnTo>
                    <a:lnTo>
                      <a:pt x="2092012" y="1503058"/>
                    </a:lnTo>
                    <a:lnTo>
                      <a:pt x="2826211" y="1503058"/>
                    </a:lnTo>
                    <a:close/>
                    <a:moveTo>
                      <a:pt x="1049307" y="907508"/>
                    </a:moveTo>
                    <a:lnTo>
                      <a:pt x="1049307" y="1339204"/>
                    </a:lnTo>
                    <a:lnTo>
                      <a:pt x="315107" y="1339204"/>
                    </a:lnTo>
                    <a:lnTo>
                      <a:pt x="315107" y="907508"/>
                    </a:lnTo>
                    <a:lnTo>
                      <a:pt x="1049307" y="907508"/>
                    </a:lnTo>
                    <a:close/>
                    <a:moveTo>
                      <a:pt x="3718146" y="907508"/>
                    </a:moveTo>
                    <a:lnTo>
                      <a:pt x="3718146" y="1339204"/>
                    </a:lnTo>
                    <a:lnTo>
                      <a:pt x="2983946" y="1339204"/>
                    </a:lnTo>
                    <a:lnTo>
                      <a:pt x="2983946" y="907508"/>
                    </a:lnTo>
                    <a:lnTo>
                      <a:pt x="3718146" y="907508"/>
                    </a:lnTo>
                    <a:close/>
                    <a:moveTo>
                      <a:pt x="1941241" y="907507"/>
                    </a:moveTo>
                    <a:lnTo>
                      <a:pt x="1941241" y="1339203"/>
                    </a:lnTo>
                    <a:lnTo>
                      <a:pt x="1207042" y="1339203"/>
                    </a:lnTo>
                    <a:lnTo>
                      <a:pt x="1207042" y="907507"/>
                    </a:lnTo>
                    <a:lnTo>
                      <a:pt x="1941241" y="907507"/>
                    </a:lnTo>
                    <a:close/>
                    <a:moveTo>
                      <a:pt x="2826211" y="907507"/>
                    </a:moveTo>
                    <a:lnTo>
                      <a:pt x="2826211" y="1339203"/>
                    </a:lnTo>
                    <a:lnTo>
                      <a:pt x="2092012" y="1339203"/>
                    </a:lnTo>
                    <a:lnTo>
                      <a:pt x="2092012" y="907507"/>
                    </a:lnTo>
                    <a:lnTo>
                      <a:pt x="2826211" y="907507"/>
                    </a:lnTo>
                    <a:close/>
                    <a:moveTo>
                      <a:pt x="3882505" y="0"/>
                    </a:moveTo>
                    <a:lnTo>
                      <a:pt x="150748" y="0"/>
                    </a:lnTo>
                    <a:cubicBezTo>
                      <a:pt x="67493" y="0"/>
                      <a:pt x="0" y="67493"/>
                      <a:pt x="0" y="150748"/>
                    </a:cubicBezTo>
                    <a:lnTo>
                      <a:pt x="0" y="3287069"/>
                    </a:lnTo>
                    <a:cubicBezTo>
                      <a:pt x="0" y="3370325"/>
                      <a:pt x="67493" y="3437817"/>
                      <a:pt x="150748" y="3437817"/>
                    </a:cubicBezTo>
                    <a:lnTo>
                      <a:pt x="3882505" y="3437817"/>
                    </a:lnTo>
                    <a:cubicBezTo>
                      <a:pt x="3965760" y="3437817"/>
                      <a:pt x="4033253" y="3370325"/>
                      <a:pt x="4033253" y="3287069"/>
                    </a:cubicBezTo>
                    <a:lnTo>
                      <a:pt x="4033253" y="150748"/>
                    </a:lnTo>
                    <a:cubicBezTo>
                      <a:pt x="4033253" y="67493"/>
                      <a:pt x="3965760" y="0"/>
                      <a:pt x="388250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21" name="Group 20"/>
            <p:cNvGrpSpPr/>
            <p:nvPr/>
          </p:nvGrpSpPr>
          <p:grpSpPr>
            <a:xfrm>
              <a:off x="5181226" y="3374305"/>
              <a:ext cx="968986" cy="968986"/>
              <a:chOff x="12937345" y="2176842"/>
              <a:chExt cx="968986" cy="968986"/>
            </a:xfrm>
          </p:grpSpPr>
          <p:sp>
            <p:nvSpPr>
              <p:cNvPr id="53" name="Rounded Rectangle 52"/>
              <p:cNvSpPr/>
              <p:nvPr/>
            </p:nvSpPr>
            <p:spPr bwMode="auto">
              <a:xfrm>
                <a:off x="12937345"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54" name="Freeform 98"/>
              <p:cNvSpPr>
                <a:spLocks noChangeAspect="1"/>
              </p:cNvSpPr>
              <p:nvPr/>
            </p:nvSpPr>
            <p:spPr bwMode="black">
              <a:xfrm>
                <a:off x="13167208" y="2447653"/>
                <a:ext cx="509260" cy="427364"/>
              </a:xfrm>
              <a:custGeom>
                <a:avLst/>
                <a:gdLst>
                  <a:gd name="T0" fmla="*/ 70 w 88"/>
                  <a:gd name="T1" fmla="*/ 6 h 54"/>
                  <a:gd name="T2" fmla="*/ 48 w 88"/>
                  <a:gd name="T3" fmla="*/ 8 h 54"/>
                  <a:gd name="T4" fmla="*/ 57 w 88"/>
                  <a:gd name="T5" fmla="*/ 24 h 54"/>
                  <a:gd name="T6" fmla="*/ 44 w 88"/>
                  <a:gd name="T7" fmla="*/ 35 h 54"/>
                  <a:gd name="T8" fmla="*/ 48 w 88"/>
                  <a:gd name="T9" fmla="*/ 48 h 54"/>
                  <a:gd name="T10" fmla="*/ 34 w 88"/>
                  <a:gd name="T11" fmla="*/ 35 h 54"/>
                  <a:gd name="T12" fmla="*/ 47 w 88"/>
                  <a:gd name="T13" fmla="*/ 24 h 54"/>
                  <a:gd name="T14" fmla="*/ 37 w 88"/>
                  <a:gd name="T15" fmla="*/ 5 h 54"/>
                  <a:gd name="T16" fmla="*/ 17 w 88"/>
                  <a:gd name="T17" fmla="*/ 6 h 54"/>
                  <a:gd name="T18" fmla="*/ 44 w 88"/>
                  <a:gd name="T19" fmla="*/ 54 h 54"/>
                  <a:gd name="T20" fmla="*/ 44 w 88"/>
                  <a:gd name="T21" fmla="*/ 54 h 54"/>
                  <a:gd name="T22" fmla="*/ 44 w 88"/>
                  <a:gd name="T23" fmla="*/ 54 h 54"/>
                  <a:gd name="T24" fmla="*/ 44 w 88"/>
                  <a:gd name="T25" fmla="*/ 54 h 54"/>
                  <a:gd name="T26" fmla="*/ 44 w 88"/>
                  <a:gd name="T27" fmla="*/ 54 h 54"/>
                  <a:gd name="T28" fmla="*/ 70 w 88"/>
                  <a:gd name="T29" fmla="*/ 6 h 54"/>
                  <a:gd name="connsiteX0" fmla="*/ 6526 w 7081"/>
                  <a:gd name="connsiteY0" fmla="*/ 858 h 9747"/>
                  <a:gd name="connsiteX1" fmla="*/ 4026 w 7081"/>
                  <a:gd name="connsiteY1" fmla="*/ 1228 h 9747"/>
                  <a:gd name="connsiteX2" fmla="*/ 5048 w 7081"/>
                  <a:gd name="connsiteY2" fmla="*/ 4191 h 9747"/>
                  <a:gd name="connsiteX3" fmla="*/ 3571 w 7081"/>
                  <a:gd name="connsiteY3" fmla="*/ 6228 h 9747"/>
                  <a:gd name="connsiteX4" fmla="*/ 4026 w 7081"/>
                  <a:gd name="connsiteY4" fmla="*/ 8636 h 9747"/>
                  <a:gd name="connsiteX5" fmla="*/ 2435 w 7081"/>
                  <a:gd name="connsiteY5" fmla="*/ 6228 h 9747"/>
                  <a:gd name="connsiteX6" fmla="*/ 3912 w 7081"/>
                  <a:gd name="connsiteY6" fmla="*/ 4191 h 9747"/>
                  <a:gd name="connsiteX7" fmla="*/ 2776 w 7081"/>
                  <a:gd name="connsiteY7" fmla="*/ 673 h 9747"/>
                  <a:gd name="connsiteX8" fmla="*/ 503 w 7081"/>
                  <a:gd name="connsiteY8" fmla="*/ 858 h 9747"/>
                  <a:gd name="connsiteX9" fmla="*/ 3571 w 7081"/>
                  <a:gd name="connsiteY9" fmla="*/ 9747 h 9747"/>
                  <a:gd name="connsiteX10" fmla="*/ 3571 w 7081"/>
                  <a:gd name="connsiteY10" fmla="*/ 9747 h 9747"/>
                  <a:gd name="connsiteX11" fmla="*/ 3571 w 7081"/>
                  <a:gd name="connsiteY11" fmla="*/ 9747 h 9747"/>
                  <a:gd name="connsiteX12" fmla="*/ 3571 w 7081"/>
                  <a:gd name="connsiteY12" fmla="*/ 9747 h 9747"/>
                  <a:gd name="connsiteX13" fmla="*/ 3571 w 7081"/>
                  <a:gd name="connsiteY13" fmla="*/ 9747 h 9747"/>
                  <a:gd name="connsiteX14" fmla="*/ 6526 w 7081"/>
                  <a:gd name="connsiteY14" fmla="*/ 858 h 9747"/>
                  <a:gd name="connsiteX0" fmla="*/ 9216 w 9999"/>
                  <a:gd name="connsiteY0" fmla="*/ 880 h 10000"/>
                  <a:gd name="connsiteX1" fmla="*/ 5686 w 9999"/>
                  <a:gd name="connsiteY1" fmla="*/ 1260 h 10000"/>
                  <a:gd name="connsiteX2" fmla="*/ 7129 w 9999"/>
                  <a:gd name="connsiteY2" fmla="*/ 4300 h 10000"/>
                  <a:gd name="connsiteX3" fmla="*/ 5043 w 9999"/>
                  <a:gd name="connsiteY3" fmla="*/ 6390 h 10000"/>
                  <a:gd name="connsiteX4" fmla="*/ 5686 w 9999"/>
                  <a:gd name="connsiteY4" fmla="*/ 8860 h 10000"/>
                  <a:gd name="connsiteX5" fmla="*/ 3439 w 9999"/>
                  <a:gd name="connsiteY5" fmla="*/ 6390 h 10000"/>
                  <a:gd name="connsiteX6" fmla="*/ 5525 w 9999"/>
                  <a:gd name="connsiteY6" fmla="*/ 4300 h 10000"/>
                  <a:gd name="connsiteX7" fmla="*/ 3920 w 9999"/>
                  <a:gd name="connsiteY7" fmla="*/ 690 h 10000"/>
                  <a:gd name="connsiteX8" fmla="*/ 710 w 9999"/>
                  <a:gd name="connsiteY8" fmla="*/ 880 h 10000"/>
                  <a:gd name="connsiteX9" fmla="*/ 5043 w 9999"/>
                  <a:gd name="connsiteY9" fmla="*/ 10000 h 10000"/>
                  <a:gd name="connsiteX10" fmla="*/ 5043 w 9999"/>
                  <a:gd name="connsiteY10" fmla="*/ 10000 h 10000"/>
                  <a:gd name="connsiteX11" fmla="*/ 5043 w 9999"/>
                  <a:gd name="connsiteY11" fmla="*/ 10000 h 10000"/>
                  <a:gd name="connsiteX12" fmla="*/ 5043 w 9999"/>
                  <a:gd name="connsiteY12" fmla="*/ 10000 h 10000"/>
                  <a:gd name="connsiteX13" fmla="*/ 5043 w 9999"/>
                  <a:gd name="connsiteY13" fmla="*/ 10000 h 10000"/>
                  <a:gd name="connsiteX14" fmla="*/ 9216 w 9999"/>
                  <a:gd name="connsiteY14" fmla="*/ 88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999" h="10000">
                    <a:moveTo>
                      <a:pt x="9216" y="880"/>
                    </a:moveTo>
                    <a:cubicBezTo>
                      <a:pt x="8413" y="-260"/>
                      <a:pt x="6808" y="-70"/>
                      <a:pt x="5686" y="1260"/>
                    </a:cubicBezTo>
                    <a:lnTo>
                      <a:pt x="7129" y="4300"/>
                    </a:lnTo>
                    <a:lnTo>
                      <a:pt x="5043" y="6390"/>
                    </a:lnTo>
                    <a:lnTo>
                      <a:pt x="5686" y="8860"/>
                    </a:lnTo>
                    <a:lnTo>
                      <a:pt x="3439" y="6390"/>
                    </a:lnTo>
                    <a:lnTo>
                      <a:pt x="5525" y="4300"/>
                    </a:lnTo>
                    <a:lnTo>
                      <a:pt x="3920" y="690"/>
                    </a:lnTo>
                    <a:cubicBezTo>
                      <a:pt x="2635" y="-260"/>
                      <a:pt x="1512" y="-260"/>
                      <a:pt x="710" y="880"/>
                    </a:cubicBezTo>
                    <a:cubicBezTo>
                      <a:pt x="-2018" y="4300"/>
                      <a:pt x="3920" y="9430"/>
                      <a:pt x="5043" y="10000"/>
                    </a:cubicBezTo>
                    <a:lnTo>
                      <a:pt x="5043" y="10000"/>
                    </a:lnTo>
                    <a:lnTo>
                      <a:pt x="5043" y="10000"/>
                    </a:lnTo>
                    <a:lnTo>
                      <a:pt x="5043" y="10000"/>
                    </a:lnTo>
                    <a:lnTo>
                      <a:pt x="5043" y="10000"/>
                    </a:lnTo>
                    <a:cubicBezTo>
                      <a:pt x="6166" y="9430"/>
                      <a:pt x="12104" y="4300"/>
                      <a:pt x="9216" y="880"/>
                    </a:cubicBezTo>
                  </a:path>
                </a:pathLst>
              </a:custGeom>
              <a:solidFill>
                <a:schemeClr val="bg1"/>
              </a:solidFill>
              <a:ln>
                <a:noFill/>
              </a:ln>
              <a:extLst/>
            </p:spPr>
            <p:txBody>
              <a:bodyPr vert="horz" wrap="square" lIns="93264" tIns="46632" rIns="93264" bIns="46632"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a:ea typeface="+mn-ea"/>
                  <a:cs typeface="+mn-cs"/>
                </a:endParaRPr>
              </a:p>
            </p:txBody>
          </p:sp>
        </p:grpSp>
        <p:grpSp>
          <p:nvGrpSpPr>
            <p:cNvPr id="22" name="Group 21"/>
            <p:cNvGrpSpPr/>
            <p:nvPr/>
          </p:nvGrpSpPr>
          <p:grpSpPr>
            <a:xfrm>
              <a:off x="6487848" y="3374305"/>
              <a:ext cx="968986" cy="968986"/>
              <a:chOff x="11560848" y="516220"/>
              <a:chExt cx="968986" cy="968986"/>
            </a:xfrm>
          </p:grpSpPr>
          <p:sp>
            <p:nvSpPr>
              <p:cNvPr id="48" name="Rounded Rectangle 47"/>
              <p:cNvSpPr/>
              <p:nvPr/>
            </p:nvSpPr>
            <p:spPr bwMode="auto">
              <a:xfrm>
                <a:off x="11560848" y="516220"/>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49" name="Group 48"/>
              <p:cNvGrpSpPr>
                <a:grpSpLocks noChangeAspect="1"/>
              </p:cNvGrpSpPr>
              <p:nvPr/>
            </p:nvGrpSpPr>
            <p:grpSpPr>
              <a:xfrm>
                <a:off x="11771548" y="755124"/>
                <a:ext cx="466776" cy="483444"/>
                <a:chOff x="3807371" y="2914650"/>
                <a:chExt cx="637629" cy="660397"/>
              </a:xfrm>
              <a:solidFill>
                <a:schemeClr val="bg1"/>
              </a:solidFill>
            </p:grpSpPr>
            <p:sp>
              <p:nvSpPr>
                <p:cNvPr id="50" name="Oval 4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a:ln>
                      <a:noFill/>
                    </a:ln>
                    <a:solidFill>
                      <a:prstClr val="white"/>
                    </a:solidFill>
                    <a:effectLst/>
                    <a:uLnTx/>
                    <a:uFillTx/>
                    <a:latin typeface="Segoe UI Light"/>
                    <a:ea typeface="+mn-ea"/>
                    <a:cs typeface="+mn-cs"/>
                  </a:endParaRPr>
                </a:p>
              </p:txBody>
            </p:sp>
            <p:sp>
              <p:nvSpPr>
                <p:cNvPr id="51" name="Freeform 50"/>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a:ln>
                      <a:noFill/>
                    </a:ln>
                    <a:solidFill>
                      <a:prstClr val="white"/>
                    </a:solidFill>
                    <a:effectLst/>
                    <a:uLnTx/>
                    <a:uFillTx/>
                    <a:latin typeface="Segoe UI Light"/>
                    <a:ea typeface="+mn-ea"/>
                    <a:cs typeface="+mn-cs"/>
                  </a:endParaRPr>
                </a:p>
              </p:txBody>
            </p:sp>
            <p:sp>
              <p:nvSpPr>
                <p:cNvPr id="52" name="Freeform 51"/>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50791" rtl="0" eaLnBrk="1" fontAlgn="auto" latinLnBrk="0" hangingPunct="1">
                    <a:lnSpc>
                      <a:spcPct val="100000"/>
                    </a:lnSpc>
                    <a:spcBef>
                      <a:spcPts val="0"/>
                    </a:spcBef>
                    <a:spcAft>
                      <a:spcPts val="0"/>
                    </a:spcAft>
                    <a:buClrTx/>
                    <a:buSzTx/>
                    <a:buFontTx/>
                    <a:buNone/>
                    <a:tabLst/>
                    <a:defRPr/>
                  </a:pPr>
                  <a:endParaRPr kumimoji="0" lang="en-IN" sz="1873"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3" name="Group 22"/>
            <p:cNvGrpSpPr/>
            <p:nvPr/>
          </p:nvGrpSpPr>
          <p:grpSpPr>
            <a:xfrm>
              <a:off x="7794469" y="3374305"/>
              <a:ext cx="968986" cy="968986"/>
              <a:chOff x="11560848" y="2176842"/>
              <a:chExt cx="968986" cy="968986"/>
            </a:xfrm>
          </p:grpSpPr>
          <p:sp>
            <p:nvSpPr>
              <p:cNvPr id="42" name="Rounded Rectangle 41"/>
              <p:cNvSpPr/>
              <p:nvPr/>
            </p:nvSpPr>
            <p:spPr bwMode="auto">
              <a:xfrm>
                <a:off x="11560848" y="2176842"/>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43" name="Group 42"/>
              <p:cNvGrpSpPr/>
              <p:nvPr/>
            </p:nvGrpSpPr>
            <p:grpSpPr>
              <a:xfrm>
                <a:off x="11775227" y="2319976"/>
                <a:ext cx="540229" cy="655510"/>
                <a:chOff x="11775227" y="2319976"/>
                <a:chExt cx="540229" cy="655510"/>
              </a:xfrm>
            </p:grpSpPr>
            <p:grpSp>
              <p:nvGrpSpPr>
                <p:cNvPr id="44" name="Group 43"/>
                <p:cNvGrpSpPr/>
                <p:nvPr/>
              </p:nvGrpSpPr>
              <p:grpSpPr>
                <a:xfrm>
                  <a:off x="11775227" y="2475377"/>
                  <a:ext cx="540229" cy="500109"/>
                  <a:chOff x="11804659" y="2475377"/>
                  <a:chExt cx="540229" cy="500109"/>
                </a:xfrm>
              </p:grpSpPr>
              <p:sp>
                <p:nvSpPr>
                  <p:cNvPr id="46" name="Freeform 45"/>
                  <p:cNvSpPr/>
                  <p:nvPr/>
                </p:nvSpPr>
                <p:spPr bwMode="auto">
                  <a:xfrm>
                    <a:off x="11804659" y="2475377"/>
                    <a:ext cx="196226" cy="500109"/>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7" name="Freeform 46"/>
                  <p:cNvSpPr/>
                  <p:nvPr/>
                </p:nvSpPr>
                <p:spPr bwMode="auto">
                  <a:xfrm>
                    <a:off x="12148662" y="2475377"/>
                    <a:ext cx="196226" cy="500109"/>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45" name="Rectangle 92166"/>
                <p:cNvSpPr/>
                <p:nvPr/>
              </p:nvSpPr>
              <p:spPr bwMode="auto">
                <a:xfrm flipV="1">
                  <a:off x="11978676" y="2319976"/>
                  <a:ext cx="133330" cy="155401"/>
                </a:xfrm>
                <a:custGeom>
                  <a:avLst/>
                  <a:gdLst/>
                  <a:ahLst/>
                  <a:cxnLst/>
                  <a:rect l="l" t="t" r="r" b="b"/>
                  <a:pathLst>
                    <a:path w="822103" h="1128292">
                      <a:moveTo>
                        <a:pt x="698119" y="563492"/>
                      </a:moveTo>
                      <a:lnTo>
                        <a:pt x="370918" y="284334"/>
                      </a:lnTo>
                      <a:lnTo>
                        <a:pt x="280941" y="205737"/>
                      </a:lnTo>
                      <a:lnTo>
                        <a:pt x="128851" y="379847"/>
                      </a:lnTo>
                      <a:lnTo>
                        <a:pt x="56929" y="317022"/>
                      </a:lnTo>
                      <a:lnTo>
                        <a:pt x="264169" y="79779"/>
                      </a:lnTo>
                      <a:cubicBezTo>
                        <a:pt x="269372" y="74505"/>
                        <a:pt x="274695" y="68970"/>
                        <a:pt x="280207" y="63224"/>
                      </a:cubicBezTo>
                      <a:lnTo>
                        <a:pt x="765173" y="487802"/>
                      </a:lnTo>
                      <a:lnTo>
                        <a:pt x="702684" y="559339"/>
                      </a:lnTo>
                      <a:close/>
                      <a:moveTo>
                        <a:pt x="574455" y="1110341"/>
                      </a:moveTo>
                      <a:lnTo>
                        <a:pt x="574455" y="823073"/>
                      </a:lnTo>
                      <a:lnTo>
                        <a:pt x="803055" y="823073"/>
                      </a:lnTo>
                      <a:close/>
                      <a:moveTo>
                        <a:pt x="0" y="1128292"/>
                      </a:moveTo>
                      <a:lnTo>
                        <a:pt x="593503" y="1128292"/>
                      </a:lnTo>
                      <a:lnTo>
                        <a:pt x="822103" y="841025"/>
                      </a:lnTo>
                      <a:lnTo>
                        <a:pt x="822103" y="0"/>
                      </a:lnTo>
                      <a:lnTo>
                        <a:pt x="0" y="0"/>
                      </a:lnTo>
                      <a:close/>
                    </a:path>
                  </a:pathLst>
                </a:custGeom>
                <a:solidFill>
                  <a:schemeClr val="bg1"/>
                </a:solidFill>
                <a:ln w="19050" cap="flat" cmpd="sng" algn="ctr">
                  <a:noFill/>
                  <a:prstDash val="solid"/>
                </a:ln>
                <a:effectLst/>
              </p:spPr>
              <p:txBody>
                <a:bodyPr rtlCol="0" anchor="ctr"/>
                <a:lstStyle/>
                <a:p>
                  <a:pPr marL="0" marR="0" lvl="0" indent="0" algn="ctr" defTabSz="908442" rtl="0" eaLnBrk="1" fontAlgn="auto" latinLnBrk="0" hangingPunct="1">
                    <a:lnSpc>
                      <a:spcPct val="100000"/>
                    </a:lnSpc>
                    <a:spcBef>
                      <a:spcPts val="0"/>
                    </a:spcBef>
                    <a:spcAft>
                      <a:spcPts val="0"/>
                    </a:spcAft>
                    <a:buClrTx/>
                    <a:buSzTx/>
                    <a:buFontTx/>
                    <a:buNone/>
                    <a:tabLst/>
                    <a:defRPr/>
                  </a:pPr>
                  <a:endParaRPr kumimoji="0" lang="en-US"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grpSp>
        </p:grpSp>
        <p:grpSp>
          <p:nvGrpSpPr>
            <p:cNvPr id="24" name="Group 23"/>
            <p:cNvGrpSpPr/>
            <p:nvPr/>
          </p:nvGrpSpPr>
          <p:grpSpPr>
            <a:xfrm>
              <a:off x="3874604" y="4640196"/>
              <a:ext cx="968986" cy="968986"/>
              <a:chOff x="6405264" y="5493227"/>
              <a:chExt cx="968986" cy="968986"/>
            </a:xfrm>
          </p:grpSpPr>
          <p:sp>
            <p:nvSpPr>
              <p:cNvPr id="40" name="Rounded Rectangle 39"/>
              <p:cNvSpPr/>
              <p:nvPr/>
            </p:nvSpPr>
            <p:spPr bwMode="auto">
              <a:xfrm>
                <a:off x="6405264"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Freeform 6"/>
              <p:cNvSpPr>
                <a:spLocks/>
              </p:cNvSpPr>
              <p:nvPr/>
            </p:nvSpPr>
            <p:spPr bwMode="auto">
              <a:xfrm>
                <a:off x="6578944" y="5752011"/>
                <a:ext cx="621626" cy="53821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Light"/>
                  <a:ea typeface="+mn-ea"/>
                  <a:cs typeface="+mn-cs"/>
                </a:endParaRPr>
              </a:p>
            </p:txBody>
          </p:sp>
        </p:grpSp>
        <p:grpSp>
          <p:nvGrpSpPr>
            <p:cNvPr id="25" name="Group 24"/>
            <p:cNvGrpSpPr/>
            <p:nvPr/>
          </p:nvGrpSpPr>
          <p:grpSpPr>
            <a:xfrm>
              <a:off x="5181226" y="4640196"/>
              <a:ext cx="968986" cy="968986"/>
              <a:chOff x="11560848" y="3832605"/>
              <a:chExt cx="968986" cy="968986"/>
            </a:xfrm>
          </p:grpSpPr>
          <p:sp>
            <p:nvSpPr>
              <p:cNvPr id="38" name="Rounded Rectangle 37"/>
              <p:cNvSpPr/>
              <p:nvPr/>
            </p:nvSpPr>
            <p:spPr bwMode="auto">
              <a:xfrm>
                <a:off x="11560848"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9" name="Freeform 95"/>
              <p:cNvSpPr>
                <a:spLocks/>
              </p:cNvSpPr>
              <p:nvPr/>
            </p:nvSpPr>
            <p:spPr bwMode="black">
              <a:xfrm flipH="1">
                <a:off x="11829013" y="4100828"/>
                <a:ext cx="432656" cy="432540"/>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bg1"/>
              </a:solidFill>
              <a:ln>
                <a:noFill/>
              </a:ln>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26" name="Group 25"/>
            <p:cNvGrpSpPr/>
            <p:nvPr/>
          </p:nvGrpSpPr>
          <p:grpSpPr>
            <a:xfrm>
              <a:off x="6487848" y="4640196"/>
              <a:ext cx="968986" cy="968986"/>
              <a:chOff x="1226166" y="3832605"/>
              <a:chExt cx="968986" cy="968986"/>
            </a:xfrm>
          </p:grpSpPr>
          <p:sp>
            <p:nvSpPr>
              <p:cNvPr id="36" name="Rounded Rectangle 35"/>
              <p:cNvSpPr/>
              <p:nvPr/>
            </p:nvSpPr>
            <p:spPr bwMode="auto">
              <a:xfrm>
                <a:off x="1226166" y="3832605"/>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7" name="TextBox 36"/>
              <p:cNvSpPr txBox="1"/>
              <p:nvPr/>
            </p:nvSpPr>
            <p:spPr>
              <a:xfrm>
                <a:off x="1468971" y="4067629"/>
                <a:ext cx="483376" cy="483376"/>
              </a:xfrm>
              <a:custGeom>
                <a:avLst/>
                <a:gdLst>
                  <a:gd name="connsiteX0" fmla="*/ 379380 w 868402"/>
                  <a:gd name="connsiteY0" fmla="*/ 342204 h 868402"/>
                  <a:gd name="connsiteX1" fmla="*/ 379380 w 868402"/>
                  <a:gd name="connsiteY1" fmla="*/ 693058 h 868402"/>
                  <a:gd name="connsiteX2" fmla="*/ 487652 w 868402"/>
                  <a:gd name="connsiteY2" fmla="*/ 693058 h 868402"/>
                  <a:gd name="connsiteX3" fmla="*/ 487652 w 868402"/>
                  <a:gd name="connsiteY3" fmla="*/ 342204 h 868402"/>
                  <a:gd name="connsiteX4" fmla="*/ 434202 w 868402"/>
                  <a:gd name="connsiteY4" fmla="*/ 175344 h 868402"/>
                  <a:gd name="connsiteX5" fmla="*/ 389317 w 868402"/>
                  <a:gd name="connsiteY5" fmla="*/ 190762 h 868402"/>
                  <a:gd name="connsiteX6" fmla="*/ 371843 w 868402"/>
                  <a:gd name="connsiteY6" fmla="*/ 230507 h 868402"/>
                  <a:gd name="connsiteX7" fmla="*/ 389317 w 868402"/>
                  <a:gd name="connsiteY7" fmla="*/ 270424 h 868402"/>
                  <a:gd name="connsiteX8" fmla="*/ 434202 w 868402"/>
                  <a:gd name="connsiteY8" fmla="*/ 286699 h 868402"/>
                  <a:gd name="connsiteX9" fmla="*/ 479258 w 868402"/>
                  <a:gd name="connsiteY9" fmla="*/ 270938 h 868402"/>
                  <a:gd name="connsiteX10" fmla="*/ 496559 w 868402"/>
                  <a:gd name="connsiteY10" fmla="*/ 230507 h 868402"/>
                  <a:gd name="connsiteX11" fmla="*/ 479258 w 868402"/>
                  <a:gd name="connsiteY11" fmla="*/ 190762 h 868402"/>
                  <a:gd name="connsiteX12" fmla="*/ 434202 w 868402"/>
                  <a:gd name="connsiteY12" fmla="*/ 175344 h 868402"/>
                  <a:gd name="connsiteX13" fmla="*/ 434201 w 868402"/>
                  <a:gd name="connsiteY13" fmla="*/ 0 h 868402"/>
                  <a:gd name="connsiteX14" fmla="*/ 868402 w 868402"/>
                  <a:gd name="connsiteY14" fmla="*/ 434201 h 868402"/>
                  <a:gd name="connsiteX15" fmla="*/ 434201 w 868402"/>
                  <a:gd name="connsiteY15" fmla="*/ 868402 h 868402"/>
                  <a:gd name="connsiteX16" fmla="*/ 0 w 868402"/>
                  <a:gd name="connsiteY16" fmla="*/ 434201 h 868402"/>
                  <a:gd name="connsiteX17" fmla="*/ 434201 w 868402"/>
                  <a:gd name="connsiteY17" fmla="*/ 0 h 86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8402" h="868402">
                    <a:moveTo>
                      <a:pt x="379380" y="342204"/>
                    </a:moveTo>
                    <a:lnTo>
                      <a:pt x="379380" y="693058"/>
                    </a:lnTo>
                    <a:lnTo>
                      <a:pt x="487652" y="693058"/>
                    </a:lnTo>
                    <a:lnTo>
                      <a:pt x="487652" y="342204"/>
                    </a:lnTo>
                    <a:close/>
                    <a:moveTo>
                      <a:pt x="434202" y="175344"/>
                    </a:moveTo>
                    <a:cubicBezTo>
                      <a:pt x="415927" y="175344"/>
                      <a:pt x="400966" y="180482"/>
                      <a:pt x="389317" y="190762"/>
                    </a:cubicBezTo>
                    <a:cubicBezTo>
                      <a:pt x="377668" y="201041"/>
                      <a:pt x="371843" y="214290"/>
                      <a:pt x="371843" y="230507"/>
                    </a:cubicBezTo>
                    <a:cubicBezTo>
                      <a:pt x="371843" y="246268"/>
                      <a:pt x="377668" y="259574"/>
                      <a:pt x="389317" y="270424"/>
                    </a:cubicBezTo>
                    <a:cubicBezTo>
                      <a:pt x="400966" y="281272"/>
                      <a:pt x="415927" y="286699"/>
                      <a:pt x="434202" y="286699"/>
                    </a:cubicBezTo>
                    <a:cubicBezTo>
                      <a:pt x="452703" y="286699"/>
                      <a:pt x="467722" y="281445"/>
                      <a:pt x="479258" y="270938"/>
                    </a:cubicBezTo>
                    <a:cubicBezTo>
                      <a:pt x="490792" y="260431"/>
                      <a:pt x="496559" y="246954"/>
                      <a:pt x="496559" y="230507"/>
                    </a:cubicBezTo>
                    <a:cubicBezTo>
                      <a:pt x="496559" y="214290"/>
                      <a:pt x="490792" y="201041"/>
                      <a:pt x="479258" y="190762"/>
                    </a:cubicBezTo>
                    <a:cubicBezTo>
                      <a:pt x="467722" y="180482"/>
                      <a:pt x="452703" y="175344"/>
                      <a:pt x="434202" y="175344"/>
                    </a:cubicBezTo>
                    <a:close/>
                    <a:moveTo>
                      <a:pt x="434201" y="0"/>
                    </a:moveTo>
                    <a:cubicBezTo>
                      <a:pt x="674004" y="0"/>
                      <a:pt x="868402" y="194398"/>
                      <a:pt x="868402" y="434201"/>
                    </a:cubicBezTo>
                    <a:cubicBezTo>
                      <a:pt x="868402" y="674004"/>
                      <a:pt x="674004" y="868402"/>
                      <a:pt x="434201" y="868402"/>
                    </a:cubicBezTo>
                    <a:cubicBezTo>
                      <a:pt x="194398" y="868402"/>
                      <a:pt x="0" y="674004"/>
                      <a:pt x="0" y="434201"/>
                    </a:cubicBezTo>
                    <a:cubicBezTo>
                      <a:pt x="0" y="194398"/>
                      <a:pt x="194398" y="0"/>
                      <a:pt x="434201" y="0"/>
                    </a:cubicBezTo>
                    <a:close/>
                  </a:path>
                </a:pathLst>
              </a:custGeom>
              <a:solidFill>
                <a:schemeClr val="bg1"/>
              </a:solidFill>
              <a:ln>
                <a:noFill/>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endParaRPr kumimoji="0" lang="en-US" sz="2448" b="1" i="0" u="none" strike="noStrike" kern="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endParaRPr>
              </a:p>
            </p:txBody>
          </p:sp>
        </p:grpSp>
        <p:grpSp>
          <p:nvGrpSpPr>
            <p:cNvPr id="27" name="Group 26"/>
            <p:cNvGrpSpPr/>
            <p:nvPr/>
          </p:nvGrpSpPr>
          <p:grpSpPr>
            <a:xfrm>
              <a:off x="7794469" y="4640196"/>
              <a:ext cx="968986" cy="968986"/>
              <a:chOff x="11560848" y="5493227"/>
              <a:chExt cx="968986" cy="968986"/>
            </a:xfrm>
          </p:grpSpPr>
          <p:sp>
            <p:nvSpPr>
              <p:cNvPr id="28" name="Rounded Rectangle 27"/>
              <p:cNvSpPr/>
              <p:nvPr/>
            </p:nvSpPr>
            <p:spPr bwMode="auto">
              <a:xfrm>
                <a:off x="11560848" y="5493227"/>
                <a:ext cx="968986" cy="968986"/>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nvGrpSpPr>
              <p:cNvPr id="29" name="Group 28"/>
              <p:cNvGrpSpPr/>
              <p:nvPr/>
            </p:nvGrpSpPr>
            <p:grpSpPr>
              <a:xfrm flipH="1">
                <a:off x="11804659" y="5718469"/>
                <a:ext cx="537456" cy="525642"/>
                <a:chOff x="6490679" y="5892812"/>
                <a:chExt cx="466501" cy="456247"/>
              </a:xfrm>
              <a:solidFill>
                <a:schemeClr val="bg1"/>
              </a:solidFill>
            </p:grpSpPr>
            <p:sp>
              <p:nvSpPr>
                <p:cNvPr id="30" name="Freeform 1168"/>
                <p:cNvSpPr>
                  <a:spLocks noEditPoints="1"/>
                </p:cNvSpPr>
                <p:nvPr/>
              </p:nvSpPr>
              <p:spPr bwMode="auto">
                <a:xfrm>
                  <a:off x="6490679" y="5892812"/>
                  <a:ext cx="451626" cy="451626"/>
                </a:xfrm>
                <a:custGeom>
                  <a:avLst/>
                  <a:gdLst>
                    <a:gd name="T0" fmla="*/ 188 w 194"/>
                    <a:gd name="T1" fmla="*/ 26 h 194"/>
                    <a:gd name="T2" fmla="*/ 159 w 194"/>
                    <a:gd name="T3" fmla="*/ 55 h 194"/>
                    <a:gd name="T4" fmla="*/ 152 w 194"/>
                    <a:gd name="T5" fmla="*/ 56 h 194"/>
                    <a:gd name="T6" fmla="*/ 138 w 194"/>
                    <a:gd name="T7" fmla="*/ 42 h 194"/>
                    <a:gd name="T8" fmla="*/ 138 w 194"/>
                    <a:gd name="T9" fmla="*/ 36 h 194"/>
                    <a:gd name="T10" fmla="*/ 168 w 194"/>
                    <a:gd name="T11" fmla="*/ 6 h 194"/>
                    <a:gd name="T12" fmla="*/ 127 w 194"/>
                    <a:gd name="T13" fmla="*/ 15 h 194"/>
                    <a:gd name="T14" fmla="*/ 116 w 194"/>
                    <a:gd name="T15" fmla="*/ 58 h 194"/>
                    <a:gd name="T16" fmla="*/ 97 w 194"/>
                    <a:gd name="T17" fmla="*/ 77 h 194"/>
                    <a:gd name="T18" fmla="*/ 10 w 194"/>
                    <a:gd name="T19" fmla="*/ 164 h 194"/>
                    <a:gd name="T20" fmla="*/ 7 w 194"/>
                    <a:gd name="T21" fmla="*/ 167 h 194"/>
                    <a:gd name="T22" fmla="*/ 6 w 194"/>
                    <a:gd name="T23" fmla="*/ 188 h 194"/>
                    <a:gd name="T24" fmla="*/ 27 w 194"/>
                    <a:gd name="T25" fmla="*/ 187 h 194"/>
                    <a:gd name="T26" fmla="*/ 30 w 194"/>
                    <a:gd name="T27" fmla="*/ 184 h 194"/>
                    <a:gd name="T28" fmla="*/ 117 w 194"/>
                    <a:gd name="T29" fmla="*/ 97 h 194"/>
                    <a:gd name="T30" fmla="*/ 136 w 194"/>
                    <a:gd name="T31" fmla="*/ 78 h 194"/>
                    <a:gd name="T32" fmla="*/ 179 w 194"/>
                    <a:gd name="T33" fmla="*/ 67 h 194"/>
                    <a:gd name="T34" fmla="*/ 188 w 194"/>
                    <a:gd name="T35" fmla="*/ 26 h 194"/>
                    <a:gd name="T36" fmla="*/ 34 w 194"/>
                    <a:gd name="T37" fmla="*/ 168 h 194"/>
                    <a:gd name="T38" fmla="*/ 20 w 194"/>
                    <a:gd name="T39" fmla="*/ 182 h 194"/>
                    <a:gd name="T40" fmla="*/ 11 w 194"/>
                    <a:gd name="T41" fmla="*/ 182 h 194"/>
                    <a:gd name="T42" fmla="*/ 11 w 194"/>
                    <a:gd name="T43" fmla="*/ 174 h 194"/>
                    <a:gd name="T44" fmla="*/ 26 w 194"/>
                    <a:gd name="T45" fmla="*/ 159 h 194"/>
                    <a:gd name="T46" fmla="*/ 34 w 194"/>
                    <a:gd name="T47" fmla="*/ 159 h 194"/>
                    <a:gd name="T48" fmla="*/ 34 w 194"/>
                    <a:gd name="T49" fmla="*/ 16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4" h="194">
                      <a:moveTo>
                        <a:pt x="188" y="26"/>
                      </a:moveTo>
                      <a:cubicBezTo>
                        <a:pt x="159" y="55"/>
                        <a:pt x="159" y="55"/>
                        <a:pt x="159" y="55"/>
                      </a:cubicBezTo>
                      <a:cubicBezTo>
                        <a:pt x="159" y="55"/>
                        <a:pt x="155" y="59"/>
                        <a:pt x="152" y="56"/>
                      </a:cubicBezTo>
                      <a:cubicBezTo>
                        <a:pt x="149" y="53"/>
                        <a:pt x="140" y="45"/>
                        <a:pt x="138" y="42"/>
                      </a:cubicBezTo>
                      <a:cubicBezTo>
                        <a:pt x="135" y="39"/>
                        <a:pt x="138" y="36"/>
                        <a:pt x="138" y="36"/>
                      </a:cubicBezTo>
                      <a:cubicBezTo>
                        <a:pt x="168" y="6"/>
                        <a:pt x="168" y="6"/>
                        <a:pt x="168" y="6"/>
                      </a:cubicBezTo>
                      <a:cubicBezTo>
                        <a:pt x="151" y="0"/>
                        <a:pt x="137" y="4"/>
                        <a:pt x="127" y="15"/>
                      </a:cubicBezTo>
                      <a:cubicBezTo>
                        <a:pt x="114" y="27"/>
                        <a:pt x="111" y="44"/>
                        <a:pt x="116" y="58"/>
                      </a:cubicBezTo>
                      <a:cubicBezTo>
                        <a:pt x="97" y="77"/>
                        <a:pt x="97" y="77"/>
                        <a:pt x="97" y="77"/>
                      </a:cubicBezTo>
                      <a:cubicBezTo>
                        <a:pt x="10" y="164"/>
                        <a:pt x="10" y="164"/>
                        <a:pt x="10" y="164"/>
                      </a:cubicBezTo>
                      <a:cubicBezTo>
                        <a:pt x="7" y="167"/>
                        <a:pt x="7" y="167"/>
                        <a:pt x="7" y="167"/>
                      </a:cubicBezTo>
                      <a:cubicBezTo>
                        <a:pt x="1" y="173"/>
                        <a:pt x="0" y="183"/>
                        <a:pt x="6" y="188"/>
                      </a:cubicBezTo>
                      <a:cubicBezTo>
                        <a:pt x="11" y="194"/>
                        <a:pt x="21" y="193"/>
                        <a:pt x="27" y="187"/>
                      </a:cubicBezTo>
                      <a:cubicBezTo>
                        <a:pt x="30" y="184"/>
                        <a:pt x="30" y="184"/>
                        <a:pt x="30" y="184"/>
                      </a:cubicBezTo>
                      <a:cubicBezTo>
                        <a:pt x="117" y="97"/>
                        <a:pt x="117" y="97"/>
                        <a:pt x="117" y="97"/>
                      </a:cubicBezTo>
                      <a:cubicBezTo>
                        <a:pt x="136" y="78"/>
                        <a:pt x="136" y="78"/>
                        <a:pt x="136" y="78"/>
                      </a:cubicBezTo>
                      <a:cubicBezTo>
                        <a:pt x="150" y="83"/>
                        <a:pt x="167" y="79"/>
                        <a:pt x="179" y="67"/>
                      </a:cubicBezTo>
                      <a:cubicBezTo>
                        <a:pt x="190" y="57"/>
                        <a:pt x="194" y="43"/>
                        <a:pt x="188" y="26"/>
                      </a:cubicBezTo>
                      <a:close/>
                      <a:moveTo>
                        <a:pt x="34" y="168"/>
                      </a:moveTo>
                      <a:cubicBezTo>
                        <a:pt x="20" y="182"/>
                        <a:pt x="20" y="182"/>
                        <a:pt x="20" y="182"/>
                      </a:cubicBezTo>
                      <a:cubicBezTo>
                        <a:pt x="18" y="185"/>
                        <a:pt x="14" y="185"/>
                        <a:pt x="11" y="182"/>
                      </a:cubicBezTo>
                      <a:cubicBezTo>
                        <a:pt x="9" y="180"/>
                        <a:pt x="9" y="176"/>
                        <a:pt x="11" y="174"/>
                      </a:cubicBezTo>
                      <a:cubicBezTo>
                        <a:pt x="26" y="159"/>
                        <a:pt x="26" y="159"/>
                        <a:pt x="26" y="159"/>
                      </a:cubicBezTo>
                      <a:cubicBezTo>
                        <a:pt x="28" y="157"/>
                        <a:pt x="32" y="157"/>
                        <a:pt x="34" y="159"/>
                      </a:cubicBezTo>
                      <a:cubicBezTo>
                        <a:pt x="37" y="162"/>
                        <a:pt x="37" y="166"/>
                        <a:pt x="34" y="168"/>
                      </a:cubicBezTo>
                      <a:close/>
                    </a:path>
                  </a:pathLst>
                </a:custGeom>
                <a:grpFill/>
                <a:ln>
                  <a:noFill/>
                </a:ln>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GB"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grpSp>
              <p:nvGrpSpPr>
                <p:cNvPr id="31" name="Group 30"/>
                <p:cNvGrpSpPr/>
                <p:nvPr/>
              </p:nvGrpSpPr>
              <p:grpSpPr>
                <a:xfrm>
                  <a:off x="6554574" y="5951539"/>
                  <a:ext cx="402606" cy="397520"/>
                  <a:chOff x="6522824" y="5919789"/>
                  <a:chExt cx="402606" cy="397520"/>
                </a:xfrm>
                <a:grpFill/>
              </p:grpSpPr>
              <p:sp>
                <p:nvSpPr>
                  <p:cNvPr id="32" name="Freeform 1169"/>
                  <p:cNvSpPr>
                    <a:spLocks/>
                  </p:cNvSpPr>
                  <p:nvPr/>
                </p:nvSpPr>
                <p:spPr bwMode="auto">
                  <a:xfrm>
                    <a:off x="6568068" y="5963445"/>
                    <a:ext cx="166688" cy="168275"/>
                  </a:xfrm>
                  <a:custGeom>
                    <a:avLst/>
                    <a:gdLst>
                      <a:gd name="T0" fmla="*/ 105 w 105"/>
                      <a:gd name="T1" fmla="*/ 95 h 106"/>
                      <a:gd name="T2" fmla="*/ 95 w 105"/>
                      <a:gd name="T3" fmla="*/ 106 h 106"/>
                      <a:gd name="T4" fmla="*/ 0 w 105"/>
                      <a:gd name="T5" fmla="*/ 11 h 106"/>
                      <a:gd name="T6" fmla="*/ 9 w 105"/>
                      <a:gd name="T7" fmla="*/ 0 h 106"/>
                      <a:gd name="T8" fmla="*/ 105 w 105"/>
                      <a:gd name="T9" fmla="*/ 95 h 106"/>
                    </a:gdLst>
                    <a:ahLst/>
                    <a:cxnLst>
                      <a:cxn ang="0">
                        <a:pos x="T0" y="T1"/>
                      </a:cxn>
                      <a:cxn ang="0">
                        <a:pos x="T2" y="T3"/>
                      </a:cxn>
                      <a:cxn ang="0">
                        <a:pos x="T4" y="T5"/>
                      </a:cxn>
                      <a:cxn ang="0">
                        <a:pos x="T6" y="T7"/>
                      </a:cxn>
                      <a:cxn ang="0">
                        <a:pos x="T8" y="T9"/>
                      </a:cxn>
                    </a:cxnLst>
                    <a:rect l="0" t="0" r="r" b="b"/>
                    <a:pathLst>
                      <a:path w="105" h="106">
                        <a:moveTo>
                          <a:pt x="105" y="95"/>
                        </a:moveTo>
                        <a:lnTo>
                          <a:pt x="95" y="106"/>
                        </a:lnTo>
                        <a:lnTo>
                          <a:pt x="0" y="11"/>
                        </a:lnTo>
                        <a:lnTo>
                          <a:pt x="9" y="0"/>
                        </a:lnTo>
                        <a:lnTo>
                          <a:pt x="105" y="95"/>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GB"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sp>
                <p:nvSpPr>
                  <p:cNvPr id="33" name="Freeform 1170"/>
                  <p:cNvSpPr>
                    <a:spLocks/>
                  </p:cNvSpPr>
                  <p:nvPr/>
                </p:nvSpPr>
                <p:spPr bwMode="auto">
                  <a:xfrm>
                    <a:off x="6522824" y="5919789"/>
                    <a:ext cx="52388" cy="53975"/>
                  </a:xfrm>
                  <a:custGeom>
                    <a:avLst/>
                    <a:gdLst>
                      <a:gd name="T0" fmla="*/ 13 w 33"/>
                      <a:gd name="T1" fmla="*/ 0 h 34"/>
                      <a:gd name="T2" fmla="*/ 0 w 33"/>
                      <a:gd name="T3" fmla="*/ 13 h 34"/>
                      <a:gd name="T4" fmla="*/ 24 w 33"/>
                      <a:gd name="T5" fmla="*/ 34 h 34"/>
                      <a:gd name="T6" fmla="*/ 33 w 33"/>
                      <a:gd name="T7" fmla="*/ 23 h 34"/>
                      <a:gd name="T8" fmla="*/ 13 w 33"/>
                      <a:gd name="T9" fmla="*/ 0 h 34"/>
                    </a:gdLst>
                    <a:ahLst/>
                    <a:cxnLst>
                      <a:cxn ang="0">
                        <a:pos x="T0" y="T1"/>
                      </a:cxn>
                      <a:cxn ang="0">
                        <a:pos x="T2" y="T3"/>
                      </a:cxn>
                      <a:cxn ang="0">
                        <a:pos x="T4" y="T5"/>
                      </a:cxn>
                      <a:cxn ang="0">
                        <a:pos x="T6" y="T7"/>
                      </a:cxn>
                      <a:cxn ang="0">
                        <a:pos x="T8" y="T9"/>
                      </a:cxn>
                    </a:cxnLst>
                    <a:rect l="0" t="0" r="r" b="b"/>
                    <a:pathLst>
                      <a:path w="33" h="34">
                        <a:moveTo>
                          <a:pt x="13" y="0"/>
                        </a:moveTo>
                        <a:lnTo>
                          <a:pt x="0" y="13"/>
                        </a:lnTo>
                        <a:lnTo>
                          <a:pt x="24" y="34"/>
                        </a:lnTo>
                        <a:lnTo>
                          <a:pt x="33" y="2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GB"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sp>
                <p:nvSpPr>
                  <p:cNvPr id="34" name="Freeform 1171"/>
                  <p:cNvSpPr>
                    <a:spLocks/>
                  </p:cNvSpPr>
                  <p:nvPr/>
                </p:nvSpPr>
                <p:spPr bwMode="auto">
                  <a:xfrm>
                    <a:off x="6723818" y="6115696"/>
                    <a:ext cx="192088" cy="192088"/>
                  </a:xfrm>
                  <a:custGeom>
                    <a:avLst/>
                    <a:gdLst>
                      <a:gd name="T0" fmla="*/ 121 w 121"/>
                      <a:gd name="T1" fmla="*/ 89 h 121"/>
                      <a:gd name="T2" fmla="*/ 89 w 121"/>
                      <a:gd name="T3" fmla="*/ 121 h 121"/>
                      <a:gd name="T4" fmla="*/ 0 w 121"/>
                      <a:gd name="T5" fmla="*/ 32 h 121"/>
                      <a:gd name="T6" fmla="*/ 3 w 121"/>
                      <a:gd name="T7" fmla="*/ 13 h 121"/>
                      <a:gd name="T8" fmla="*/ 13 w 121"/>
                      <a:gd name="T9" fmla="*/ 2 h 121"/>
                      <a:gd name="T10" fmla="*/ 32 w 121"/>
                      <a:gd name="T11" fmla="*/ 0 h 121"/>
                      <a:gd name="T12" fmla="*/ 121 w 121"/>
                      <a:gd name="T13" fmla="*/ 89 h 121"/>
                    </a:gdLst>
                    <a:ahLst/>
                    <a:cxnLst>
                      <a:cxn ang="0">
                        <a:pos x="T0" y="T1"/>
                      </a:cxn>
                      <a:cxn ang="0">
                        <a:pos x="T2" y="T3"/>
                      </a:cxn>
                      <a:cxn ang="0">
                        <a:pos x="T4" y="T5"/>
                      </a:cxn>
                      <a:cxn ang="0">
                        <a:pos x="T6" y="T7"/>
                      </a:cxn>
                      <a:cxn ang="0">
                        <a:pos x="T8" y="T9"/>
                      </a:cxn>
                      <a:cxn ang="0">
                        <a:pos x="T10" y="T11"/>
                      </a:cxn>
                      <a:cxn ang="0">
                        <a:pos x="T12" y="T13"/>
                      </a:cxn>
                    </a:cxnLst>
                    <a:rect l="0" t="0" r="r" b="b"/>
                    <a:pathLst>
                      <a:path w="121" h="121">
                        <a:moveTo>
                          <a:pt x="121" y="89"/>
                        </a:moveTo>
                        <a:lnTo>
                          <a:pt x="89" y="121"/>
                        </a:lnTo>
                        <a:lnTo>
                          <a:pt x="0" y="32"/>
                        </a:lnTo>
                        <a:lnTo>
                          <a:pt x="3" y="13"/>
                        </a:lnTo>
                        <a:lnTo>
                          <a:pt x="13" y="2"/>
                        </a:lnTo>
                        <a:lnTo>
                          <a:pt x="32" y="0"/>
                        </a:lnTo>
                        <a:lnTo>
                          <a:pt x="121"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GB"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sp>
                <p:nvSpPr>
                  <p:cNvPr id="35" name="Freeform 1172"/>
                  <p:cNvSpPr>
                    <a:spLocks/>
                  </p:cNvSpPr>
                  <p:nvPr/>
                </p:nvSpPr>
                <p:spPr bwMode="auto">
                  <a:xfrm>
                    <a:off x="6744455" y="6136334"/>
                    <a:ext cx="180975" cy="180975"/>
                  </a:xfrm>
                  <a:custGeom>
                    <a:avLst/>
                    <a:gdLst>
                      <a:gd name="T0" fmla="*/ 86 w 89"/>
                      <a:gd name="T1" fmla="*/ 61 h 89"/>
                      <a:gd name="T2" fmla="*/ 86 w 89"/>
                      <a:gd name="T3" fmla="*/ 72 h 89"/>
                      <a:gd name="T4" fmla="*/ 72 w 89"/>
                      <a:gd name="T5" fmla="*/ 86 h 89"/>
                      <a:gd name="T6" fmla="*/ 61 w 89"/>
                      <a:gd name="T7" fmla="*/ 86 h 89"/>
                      <a:gd name="T8" fmla="*/ 3 w 89"/>
                      <a:gd name="T9" fmla="*/ 28 h 89"/>
                      <a:gd name="T10" fmla="*/ 3 w 89"/>
                      <a:gd name="T11" fmla="*/ 17 h 89"/>
                      <a:gd name="T12" fmla="*/ 17 w 89"/>
                      <a:gd name="T13" fmla="*/ 3 h 89"/>
                      <a:gd name="T14" fmla="*/ 28 w 89"/>
                      <a:gd name="T15" fmla="*/ 3 h 89"/>
                      <a:gd name="T16" fmla="*/ 86 w 89"/>
                      <a:gd name="T17"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89">
                        <a:moveTo>
                          <a:pt x="86" y="61"/>
                        </a:moveTo>
                        <a:cubicBezTo>
                          <a:pt x="89" y="64"/>
                          <a:pt x="89" y="69"/>
                          <a:pt x="86" y="72"/>
                        </a:cubicBezTo>
                        <a:cubicBezTo>
                          <a:pt x="72" y="86"/>
                          <a:pt x="72" y="86"/>
                          <a:pt x="72" y="86"/>
                        </a:cubicBezTo>
                        <a:cubicBezTo>
                          <a:pt x="69" y="89"/>
                          <a:pt x="64" y="89"/>
                          <a:pt x="61" y="86"/>
                        </a:cubicBezTo>
                        <a:cubicBezTo>
                          <a:pt x="3" y="28"/>
                          <a:pt x="3" y="28"/>
                          <a:pt x="3" y="28"/>
                        </a:cubicBezTo>
                        <a:cubicBezTo>
                          <a:pt x="0" y="25"/>
                          <a:pt x="0" y="20"/>
                          <a:pt x="3" y="17"/>
                        </a:cubicBezTo>
                        <a:cubicBezTo>
                          <a:pt x="17" y="3"/>
                          <a:pt x="17" y="3"/>
                          <a:pt x="17" y="3"/>
                        </a:cubicBezTo>
                        <a:cubicBezTo>
                          <a:pt x="20" y="0"/>
                          <a:pt x="25" y="0"/>
                          <a:pt x="28" y="3"/>
                        </a:cubicBezTo>
                        <a:lnTo>
                          <a:pt x="8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0842" tIns="45421" rIns="90842" bIns="45421" numCol="1" anchor="t" anchorCtr="0" compatLnSpc="1">
                    <a:prstTxWarp prst="textNoShape">
                      <a:avLst/>
                    </a:prstTxWarp>
                  </a:bodyPr>
                  <a:lstStyle/>
                  <a:p>
                    <a:pPr marL="0" marR="0" lvl="0" indent="0" algn="l" defTabSz="908303" rtl="0" eaLnBrk="1" fontAlgn="auto" latinLnBrk="0" hangingPunct="1">
                      <a:lnSpc>
                        <a:spcPct val="100000"/>
                      </a:lnSpc>
                      <a:spcBef>
                        <a:spcPts val="0"/>
                      </a:spcBef>
                      <a:spcAft>
                        <a:spcPts val="0"/>
                      </a:spcAft>
                      <a:buClrTx/>
                      <a:buSzTx/>
                      <a:buFontTx/>
                      <a:buNone/>
                      <a:tabLst/>
                      <a:defRPr/>
                    </a:pPr>
                    <a:endParaRPr kumimoji="0" lang="en-GB" sz="1788"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p:txBody>
              </p:sp>
            </p:grpSp>
          </p:grpSp>
        </p:grpSp>
      </p:grpSp>
      <p:grpSp>
        <p:nvGrpSpPr>
          <p:cNvPr id="73" name="Group 72"/>
          <p:cNvGrpSpPr/>
          <p:nvPr/>
        </p:nvGrpSpPr>
        <p:grpSpPr>
          <a:xfrm>
            <a:off x="3965697" y="2308052"/>
            <a:ext cx="3918994" cy="3399010"/>
            <a:chOff x="4447182" y="2330494"/>
            <a:chExt cx="3187024" cy="2764153"/>
          </a:xfrm>
        </p:grpSpPr>
        <p:sp>
          <p:nvSpPr>
            <p:cNvPr id="74" name="Freeform 73"/>
            <p:cNvSpPr/>
            <p:nvPr/>
          </p:nvSpPr>
          <p:spPr bwMode="auto">
            <a:xfrm>
              <a:off x="5226375" y="2652874"/>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5" name="Freeform 74"/>
            <p:cNvSpPr/>
            <p:nvPr/>
          </p:nvSpPr>
          <p:spPr bwMode="auto">
            <a:xfrm rot="7200000">
              <a:off x="5982791" y="3928477"/>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6" name="Freeform 75"/>
            <p:cNvSpPr/>
            <p:nvPr/>
          </p:nvSpPr>
          <p:spPr bwMode="auto">
            <a:xfrm rot="14400000">
              <a:off x="4521840" y="3928477"/>
              <a:ext cx="1833148" cy="499192"/>
            </a:xfrm>
            <a:custGeom>
              <a:avLst/>
              <a:gdLst>
                <a:gd name="connsiteX0" fmla="*/ 0 w 1797367"/>
                <a:gd name="connsiteY0" fmla="*/ 22860 h 22860"/>
                <a:gd name="connsiteX1" fmla="*/ 1797367 w 1797367"/>
                <a:gd name="connsiteY1" fmla="*/ 0 h 22860"/>
                <a:gd name="connsiteX0" fmla="*/ 0 w 1797367"/>
                <a:gd name="connsiteY0" fmla="*/ 335339 h 335339"/>
                <a:gd name="connsiteX1" fmla="*/ 1797367 w 1797367"/>
                <a:gd name="connsiteY1" fmla="*/ 312479 h 335339"/>
                <a:gd name="connsiteX0" fmla="*/ 0 w 1797367"/>
                <a:gd name="connsiteY0" fmla="*/ 489448 h 489448"/>
                <a:gd name="connsiteX1" fmla="*/ 1797367 w 1797367"/>
                <a:gd name="connsiteY1" fmla="*/ 466588 h 489448"/>
              </a:gdLst>
              <a:ahLst/>
              <a:cxnLst>
                <a:cxn ang="0">
                  <a:pos x="connsiteX0" y="connsiteY0"/>
                </a:cxn>
                <a:cxn ang="0">
                  <a:pos x="connsiteX1" y="connsiteY1"/>
                </a:cxn>
              </a:cxnLst>
              <a:rect l="l" t="t" r="r" b="b"/>
              <a:pathLst>
                <a:path w="1797367" h="489448">
                  <a:moveTo>
                    <a:pt x="0" y="489448"/>
                  </a:moveTo>
                  <a:cubicBezTo>
                    <a:pt x="493395" y="-255407"/>
                    <a:pt x="1489710" y="-57287"/>
                    <a:pt x="1797367" y="466588"/>
                  </a:cubicBezTo>
                </a:path>
              </a:pathLst>
            </a:custGeom>
            <a:noFill/>
            <a:ln w="47625">
              <a:solidFill>
                <a:srgbClr val="0078D7"/>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Light"/>
                <a:ea typeface="+mn-ea"/>
                <a:cs typeface="+mn-cs"/>
              </a:endParaRPr>
            </a:p>
          </p:txBody>
        </p:sp>
        <p:sp>
          <p:nvSpPr>
            <p:cNvPr id="77" name="TextBox 76"/>
            <p:cNvSpPr txBox="1"/>
            <p:nvPr/>
          </p:nvSpPr>
          <p:spPr>
            <a:xfrm>
              <a:off x="5456271" y="2330494"/>
              <a:ext cx="1356389" cy="256791"/>
            </a:xfrm>
            <a:prstGeom prst="rect">
              <a:avLst/>
            </a:prstGeom>
            <a:noFill/>
          </p:spPr>
          <p:txBody>
            <a:bodyPr wrap="none" lIns="93260" tIns="46630" rIns="93260" bIns="46630"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Light"/>
                  <a:ea typeface="+mn-ea"/>
                  <a:cs typeface="+mn-cs"/>
                </a:rPr>
                <a:t>Design &amp; Develop</a:t>
              </a:r>
            </a:p>
          </p:txBody>
        </p:sp>
        <p:sp>
          <p:nvSpPr>
            <p:cNvPr id="78" name="TextBox 77"/>
            <p:cNvSpPr txBox="1"/>
            <p:nvPr/>
          </p:nvSpPr>
          <p:spPr>
            <a:xfrm>
              <a:off x="7179910" y="4159277"/>
              <a:ext cx="454296" cy="256791"/>
            </a:xfrm>
            <a:prstGeom prst="rect">
              <a:avLst/>
            </a:prstGeom>
            <a:noFill/>
          </p:spPr>
          <p:txBody>
            <a:bodyPr wrap="none" lIns="93260" tIns="46630" rIns="93260" bIns="46630"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Light"/>
                  <a:ea typeface="+mn-ea"/>
                  <a:cs typeface="+mn-cs"/>
                </a:rPr>
                <a:t>Test</a:t>
              </a:r>
            </a:p>
          </p:txBody>
        </p:sp>
        <p:sp>
          <p:nvSpPr>
            <p:cNvPr id="79" name="TextBox 78"/>
            <p:cNvSpPr txBox="1"/>
            <p:nvPr/>
          </p:nvSpPr>
          <p:spPr>
            <a:xfrm>
              <a:off x="4447182" y="4159277"/>
              <a:ext cx="712409" cy="256791"/>
            </a:xfrm>
            <a:prstGeom prst="rect">
              <a:avLst/>
            </a:prstGeom>
            <a:noFill/>
          </p:spPr>
          <p:txBody>
            <a:bodyPr wrap="none" lIns="93260" tIns="46630" rIns="93260" bIns="46630" rtlCol="0" anchor="ctr">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Light"/>
                  <a:ea typeface="+mn-ea"/>
                  <a:cs typeface="+mn-cs"/>
                </a:rPr>
                <a:t>Monitor</a:t>
              </a:r>
            </a:p>
          </p:txBody>
        </p:sp>
      </p:grpSp>
      <p:sp>
        <p:nvSpPr>
          <p:cNvPr id="80" name="Rounded Rectangle 79"/>
          <p:cNvSpPr/>
          <p:nvPr/>
        </p:nvSpPr>
        <p:spPr>
          <a:xfrm>
            <a:off x="731837" y="2443753"/>
            <a:ext cx="2236252" cy="550962"/>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Light"/>
                <a:ea typeface="Segoe UI Semilight" charset="0"/>
                <a:cs typeface="Segoe UI" panose="020B0502040204020203" pitchFamily="34" charset="0"/>
                <a:sym typeface="Arial"/>
                <a:rtl val="0"/>
              </a:rPr>
              <a:t>100+ apps</a:t>
            </a:r>
          </a:p>
        </p:txBody>
      </p:sp>
      <p:cxnSp>
        <p:nvCxnSpPr>
          <p:cNvPr id="81" name="Straight Connector 80"/>
          <p:cNvCxnSpPr/>
          <p:nvPr/>
        </p:nvCxnSpPr>
        <p:spPr>
          <a:xfrm>
            <a:off x="827802" y="2935219"/>
            <a:ext cx="2031302" cy="0"/>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124647" y="2443753"/>
            <a:ext cx="2236252" cy="2586465"/>
            <a:chOff x="8904740" y="1651937"/>
            <a:chExt cx="2236252" cy="2586465"/>
          </a:xfrm>
        </p:grpSpPr>
        <p:grpSp>
          <p:nvGrpSpPr>
            <p:cNvPr id="83" name="Group 82"/>
            <p:cNvGrpSpPr/>
            <p:nvPr/>
          </p:nvGrpSpPr>
          <p:grpSpPr>
            <a:xfrm>
              <a:off x="9022907" y="2197500"/>
              <a:ext cx="2113883" cy="2040902"/>
              <a:chOff x="9373383" y="2704463"/>
              <a:chExt cx="1979093" cy="1910767"/>
            </a:xfrm>
          </p:grpSpPr>
          <p:grpSp>
            <p:nvGrpSpPr>
              <p:cNvPr id="87" name="Group 86"/>
              <p:cNvGrpSpPr/>
              <p:nvPr/>
            </p:nvGrpSpPr>
            <p:grpSpPr>
              <a:xfrm>
                <a:off x="9379404" y="2717866"/>
                <a:ext cx="1973072" cy="1883090"/>
                <a:chOff x="9379404" y="2717866"/>
                <a:chExt cx="1973072" cy="1883090"/>
              </a:xfrm>
            </p:grpSpPr>
            <p:grpSp>
              <p:nvGrpSpPr>
                <p:cNvPr id="125" name="Group 124"/>
                <p:cNvGrpSpPr/>
                <p:nvPr/>
              </p:nvGrpSpPr>
              <p:grpSpPr>
                <a:xfrm>
                  <a:off x="9379404" y="3211183"/>
                  <a:ext cx="1973072" cy="419941"/>
                  <a:chOff x="9379404" y="2717866"/>
                  <a:chExt cx="1973072" cy="419941"/>
                </a:xfrm>
              </p:grpSpPr>
              <p:sp>
                <p:nvSpPr>
                  <p:cNvPr id="153" name="Rectangle 152"/>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4" name="Rounded Rectangle 153"/>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5" name="Rectangle 154"/>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6" name="Rounded Rectangle 155"/>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7" name="Rectangle 156"/>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8" name="Rounded Rectangle 157"/>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9" name="Rectangle 158"/>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60" name="Rounded Rectangle 159"/>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26" name="Group 125"/>
                <p:cNvGrpSpPr/>
                <p:nvPr/>
              </p:nvGrpSpPr>
              <p:grpSpPr>
                <a:xfrm>
                  <a:off x="9379404" y="3696099"/>
                  <a:ext cx="1973072" cy="419941"/>
                  <a:chOff x="9379404" y="2717866"/>
                  <a:chExt cx="1973072" cy="419941"/>
                </a:xfrm>
              </p:grpSpPr>
              <p:sp>
                <p:nvSpPr>
                  <p:cNvPr id="145" name="Rectangle 144"/>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6" name="Rounded Rectangle 145"/>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7" name="Rectangle 146"/>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8" name="Rounded Rectangle 147"/>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9" name="Rectangle 148"/>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0" name="Rounded Rectangle 149"/>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1" name="Rectangle 150"/>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2" name="Rounded Rectangle 151"/>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27" name="Group 126"/>
                <p:cNvGrpSpPr/>
                <p:nvPr/>
              </p:nvGrpSpPr>
              <p:grpSpPr>
                <a:xfrm>
                  <a:off x="9379404" y="4181015"/>
                  <a:ext cx="1973072" cy="419941"/>
                  <a:chOff x="9379404" y="2717866"/>
                  <a:chExt cx="1973072" cy="419941"/>
                </a:xfrm>
              </p:grpSpPr>
              <p:sp>
                <p:nvSpPr>
                  <p:cNvPr id="137" name="Rectangle 136"/>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8" name="Rounded Rectangle 137"/>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9" name="Rectangle 138"/>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0" name="Rounded Rectangle 139"/>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1" name="Rectangle 140"/>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ounded Rectangle 141"/>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3" name="Rectangle 142"/>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4" name="Rounded Rectangle 143"/>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28" name="Group 127"/>
                <p:cNvGrpSpPr/>
                <p:nvPr/>
              </p:nvGrpSpPr>
              <p:grpSpPr>
                <a:xfrm>
                  <a:off x="9379404" y="2717866"/>
                  <a:ext cx="1973072" cy="419941"/>
                  <a:chOff x="9379404" y="2717866"/>
                  <a:chExt cx="1973072" cy="419941"/>
                </a:xfrm>
              </p:grpSpPr>
              <p:sp>
                <p:nvSpPr>
                  <p:cNvPr id="129" name="Rectangle 128"/>
                  <p:cNvSpPr/>
                  <p:nvPr/>
                </p:nvSpPr>
                <p:spPr bwMode="auto">
                  <a:xfrm>
                    <a:off x="9379404" y="2743200"/>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0" name="Rounded Rectangle 129"/>
                  <p:cNvSpPr/>
                  <p:nvPr/>
                </p:nvSpPr>
                <p:spPr bwMode="auto">
                  <a:xfrm>
                    <a:off x="9631488" y="2720068"/>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1" name="Rectangle 130"/>
                  <p:cNvSpPr/>
                  <p:nvPr/>
                </p:nvSpPr>
                <p:spPr bwMode="auto">
                  <a:xfrm>
                    <a:off x="9880612" y="2742466"/>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2" name="Rounded Rectangle 131"/>
                  <p:cNvSpPr/>
                  <p:nvPr/>
                </p:nvSpPr>
                <p:spPr bwMode="auto">
                  <a:xfrm>
                    <a:off x="10132696" y="2719334"/>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3" name="Rectangle 132"/>
                  <p:cNvSpPr/>
                  <p:nvPr/>
                </p:nvSpPr>
                <p:spPr bwMode="auto">
                  <a:xfrm>
                    <a:off x="10381820" y="2741732"/>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4" name="Rounded Rectangle 133"/>
                  <p:cNvSpPr/>
                  <p:nvPr/>
                </p:nvSpPr>
                <p:spPr bwMode="auto">
                  <a:xfrm>
                    <a:off x="10633906" y="2718600"/>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5" name="Rectangle 134"/>
                  <p:cNvSpPr/>
                  <p:nvPr/>
                </p:nvSpPr>
                <p:spPr bwMode="auto">
                  <a:xfrm>
                    <a:off x="10883030" y="2740998"/>
                    <a:ext cx="223157" cy="394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6" name="Rounded Rectangle 135"/>
                  <p:cNvSpPr/>
                  <p:nvPr/>
                </p:nvSpPr>
                <p:spPr bwMode="auto">
                  <a:xfrm>
                    <a:off x="11135114" y="2717866"/>
                    <a:ext cx="217362" cy="417739"/>
                  </a:xfrm>
                  <a:prstGeom prst="roundRect">
                    <a:avLst>
                      <a:gd name="adj" fmla="val 2104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88" name="Group 87"/>
              <p:cNvGrpSpPr/>
              <p:nvPr/>
            </p:nvGrpSpPr>
            <p:grpSpPr>
              <a:xfrm>
                <a:off x="9373383" y="2704463"/>
                <a:ext cx="1979093" cy="1910767"/>
                <a:chOff x="9373383" y="2704463"/>
                <a:chExt cx="1979093" cy="1910767"/>
              </a:xfrm>
            </p:grpSpPr>
            <p:grpSp>
              <p:nvGrpSpPr>
                <p:cNvPr id="89" name="Group 88"/>
                <p:cNvGrpSpPr/>
                <p:nvPr/>
              </p:nvGrpSpPr>
              <p:grpSpPr>
                <a:xfrm>
                  <a:off x="9373383" y="2704463"/>
                  <a:ext cx="1979093" cy="443947"/>
                  <a:chOff x="9373383" y="2704463"/>
                  <a:chExt cx="1979093" cy="443947"/>
                </a:xfrm>
              </p:grpSpPr>
              <p:sp>
                <p:nvSpPr>
                  <p:cNvPr id="117"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18" name="Freeform 117"/>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9"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20" name="Freeform 119"/>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1"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22" name="Freeform 121"/>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3"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24" name="Freeform 123"/>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90" name="Group 89"/>
                <p:cNvGrpSpPr/>
                <p:nvPr/>
              </p:nvGrpSpPr>
              <p:grpSpPr>
                <a:xfrm>
                  <a:off x="9373383" y="3193403"/>
                  <a:ext cx="1979093" cy="443947"/>
                  <a:chOff x="9373383" y="2704463"/>
                  <a:chExt cx="1979093" cy="443947"/>
                </a:xfrm>
              </p:grpSpPr>
              <p:sp>
                <p:nvSpPr>
                  <p:cNvPr id="109"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10" name="Freeform 109"/>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1"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12" name="Freeform 111"/>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3"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14" name="Freeform 113"/>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5"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16" name="Freeform 115"/>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91" name="Group 90"/>
                <p:cNvGrpSpPr/>
                <p:nvPr/>
              </p:nvGrpSpPr>
              <p:grpSpPr>
                <a:xfrm>
                  <a:off x="9373383" y="3682343"/>
                  <a:ext cx="1979093" cy="443947"/>
                  <a:chOff x="9373383" y="2704463"/>
                  <a:chExt cx="1979093" cy="443947"/>
                </a:xfrm>
              </p:grpSpPr>
              <p:sp>
                <p:nvSpPr>
                  <p:cNvPr id="101"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02" name="Freeform 101"/>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3"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04" name="Freeform 103"/>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5"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06" name="Freeform 105"/>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08" name="Freeform 107"/>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92" name="Group 91"/>
                <p:cNvGrpSpPr/>
                <p:nvPr/>
              </p:nvGrpSpPr>
              <p:grpSpPr>
                <a:xfrm>
                  <a:off x="9373383" y="4171283"/>
                  <a:ext cx="1979093" cy="443947"/>
                  <a:chOff x="9373383" y="2704463"/>
                  <a:chExt cx="1979093" cy="443947"/>
                </a:xfrm>
              </p:grpSpPr>
              <p:sp>
                <p:nvSpPr>
                  <p:cNvPr id="93" name="Freeform 13"/>
                  <p:cNvSpPr>
                    <a:spLocks noChangeAspect="1" noEditPoints="1"/>
                  </p:cNvSpPr>
                  <p:nvPr/>
                </p:nvSpPr>
                <p:spPr bwMode="black">
                  <a:xfrm>
                    <a:off x="9373383"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94" name="Freeform 93"/>
                  <p:cNvSpPr/>
                  <p:nvPr/>
                </p:nvSpPr>
                <p:spPr bwMode="auto">
                  <a:xfrm>
                    <a:off x="9631487"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5" name="Freeform 13"/>
                  <p:cNvSpPr>
                    <a:spLocks noChangeAspect="1" noEditPoints="1"/>
                  </p:cNvSpPr>
                  <p:nvPr/>
                </p:nvSpPr>
                <p:spPr bwMode="black">
                  <a:xfrm>
                    <a:off x="9874592"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96" name="Freeform 95"/>
                  <p:cNvSpPr/>
                  <p:nvPr/>
                </p:nvSpPr>
                <p:spPr bwMode="auto">
                  <a:xfrm>
                    <a:off x="10132696"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Freeform 13"/>
                  <p:cNvSpPr>
                    <a:spLocks noChangeAspect="1" noEditPoints="1"/>
                  </p:cNvSpPr>
                  <p:nvPr/>
                </p:nvSpPr>
                <p:spPr bwMode="black">
                  <a:xfrm>
                    <a:off x="10375801"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98" name="Freeform 97"/>
                  <p:cNvSpPr/>
                  <p:nvPr/>
                </p:nvSpPr>
                <p:spPr bwMode="auto">
                  <a:xfrm>
                    <a:off x="10633905"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9" name="Freeform 13"/>
                  <p:cNvSpPr>
                    <a:spLocks noChangeAspect="1" noEditPoints="1"/>
                  </p:cNvSpPr>
                  <p:nvPr/>
                </p:nvSpPr>
                <p:spPr bwMode="black">
                  <a:xfrm>
                    <a:off x="10877010" y="2704463"/>
                    <a:ext cx="236444" cy="443947"/>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sp>
                <p:nvSpPr>
                  <p:cNvPr id="100" name="Freeform 99"/>
                  <p:cNvSpPr/>
                  <p:nvPr/>
                </p:nvSpPr>
                <p:spPr bwMode="auto">
                  <a:xfrm>
                    <a:off x="11135114" y="2704463"/>
                    <a:ext cx="217362" cy="443947"/>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grpSp>
          <p:nvGrpSpPr>
            <p:cNvPr id="84" name="Group 83"/>
            <p:cNvGrpSpPr/>
            <p:nvPr/>
          </p:nvGrpSpPr>
          <p:grpSpPr>
            <a:xfrm>
              <a:off x="8904740" y="1651937"/>
              <a:ext cx="2236252" cy="550962"/>
              <a:chOff x="8904740" y="1726453"/>
              <a:chExt cx="2236252" cy="550962"/>
            </a:xfrm>
          </p:grpSpPr>
          <p:sp>
            <p:nvSpPr>
              <p:cNvPr id="85" name="Rounded Rectangle 84"/>
              <p:cNvSpPr/>
              <p:nvPr/>
            </p:nvSpPr>
            <p:spPr>
              <a:xfrm>
                <a:off x="8904740" y="1726453"/>
                <a:ext cx="2236252" cy="550962"/>
              </a:xfrm>
              <a:prstGeom prst="round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34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Light"/>
                    <a:ea typeface="Segoe UI Semilight" charset="0"/>
                    <a:cs typeface="Segoe UI" panose="020B0502040204020203" pitchFamily="34" charset="0"/>
                    <a:sym typeface="Arial"/>
                    <a:rtl val="0"/>
                  </a:rPr>
                  <a:t>1000+ devices</a:t>
                </a:r>
              </a:p>
            </p:txBody>
          </p:sp>
          <p:cxnSp>
            <p:nvCxnSpPr>
              <p:cNvPr id="86" name="Straight Connector 85"/>
              <p:cNvCxnSpPr/>
              <p:nvPr/>
            </p:nvCxnSpPr>
            <p:spPr>
              <a:xfrm>
                <a:off x="9024845" y="2217919"/>
                <a:ext cx="2084730" cy="0"/>
              </a:xfrm>
              <a:prstGeom prst="line">
                <a:avLst/>
              </a:prstGeom>
              <a:ln w="19050">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209905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ActivityIndicator</a:t>
            </a:r>
            <a:endParaRPr lang="en-US" dirty="0">
              <a:solidFill>
                <a:schemeClr val="bg1"/>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BoxView</a:t>
            </a:r>
            <a:endParaRPr lang="en-US" dirty="0">
              <a:solidFill>
                <a:schemeClr val="bg1"/>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DatePicker</a:t>
            </a:r>
            <a:endParaRPr lang="en-US" dirty="0">
              <a:solidFill>
                <a:schemeClr val="bg1"/>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ListView</a:t>
            </a:r>
            <a:endParaRPr lang="en-US" dirty="0">
              <a:solidFill>
                <a:schemeClr val="bg1"/>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OpenGLView</a:t>
            </a:r>
            <a:endParaRPr lang="en-US" dirty="0">
              <a:solidFill>
                <a:schemeClr val="bg1"/>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ProgressBar</a:t>
            </a:r>
            <a:endParaRPr lang="en-US" dirty="0">
              <a:solidFill>
                <a:schemeClr val="bg1"/>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SearchBar</a:t>
            </a:r>
            <a:endParaRPr lang="en-US" dirty="0">
              <a:solidFill>
                <a:schemeClr val="bg1"/>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TableView</a:t>
            </a:r>
            <a:endParaRPr lang="en-US" dirty="0">
              <a:solidFill>
                <a:schemeClr val="bg1"/>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TimePicker</a:t>
            </a:r>
            <a:endParaRPr lang="en-US" dirty="0">
              <a:solidFill>
                <a:schemeClr val="bg1"/>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WebView</a:t>
            </a:r>
            <a:endParaRPr lang="en-US" dirty="0">
              <a:solidFill>
                <a:schemeClr val="bg1"/>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EntryCell</a:t>
            </a:r>
            <a:endParaRPr lang="en-US" dirty="0">
              <a:solidFill>
                <a:schemeClr val="bg1"/>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ImageCell</a:t>
            </a:r>
            <a:endParaRPr lang="en-US" dirty="0">
              <a:solidFill>
                <a:schemeClr val="bg1"/>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SwitchCell</a:t>
            </a:r>
            <a:endParaRPr lang="en-US" dirty="0">
              <a:solidFill>
                <a:schemeClr val="bg1"/>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TextCell</a:t>
            </a:r>
            <a:endParaRPr lang="en-US" dirty="0">
              <a:solidFill>
                <a:schemeClr val="bg1"/>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ViewCell</a:t>
            </a:r>
            <a:endParaRPr lang="en-US"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8522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err="1">
                <a:solidFill>
                  <a:schemeClr val="bg1"/>
                </a:solidFill>
              </a:rPr>
              <a:t>Xamarin.Forms</a:t>
            </a:r>
            <a:r>
              <a:rPr lang="en-US" dirty="0">
                <a:solidFill>
                  <a:schemeClr val="bg1"/>
                </a:solidFill>
              </a:rPr>
              <a:t> Ecosystem</a:t>
            </a: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96659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86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350202"/>
            <a:ext cx="10056812" cy="3065455"/>
          </a:xfrm>
        </p:spPr>
        <p:txBody>
          <a:bodyPr/>
          <a:lstStyle/>
          <a:p>
            <a:r>
              <a:rPr lang="en-US" sz="4800" dirty="0" smtClean="0"/>
              <a:t>Demo</a:t>
            </a:r>
            <a:r>
              <a:rPr lang="en-US" dirty="0" smtClean="0"/>
              <a:t/>
            </a:r>
            <a:br>
              <a:rPr lang="en-US" dirty="0" smtClean="0"/>
            </a:br>
            <a:r>
              <a:rPr lang="en-US" sz="6000" dirty="0" err="1" smtClean="0"/>
              <a:t>Xamarin.Forms</a:t>
            </a:r>
            <a:r>
              <a:rPr lang="en-US" sz="6000" dirty="0" smtClean="0"/>
              <a:t>: </a:t>
            </a:r>
            <a:r>
              <a:rPr lang="en-US" sz="6000" dirty="0" err="1" smtClean="0"/>
              <a:t>ToDo</a:t>
            </a:r>
            <a:r>
              <a:rPr lang="en-US" sz="6000" dirty="0" smtClean="0"/>
              <a:t> App</a:t>
            </a:r>
            <a:br>
              <a:rPr lang="en-US" sz="6000" dirty="0" smtClean="0"/>
            </a:br>
            <a:r>
              <a:rPr lang="en-US" sz="6000" dirty="0" smtClean="0"/>
              <a:t/>
            </a:r>
            <a:br>
              <a:rPr lang="en-US" sz="6000" dirty="0" smtClean="0"/>
            </a:br>
            <a:r>
              <a:rPr lang="en-US" sz="4000" dirty="0"/>
              <a:t>http://</a:t>
            </a:r>
            <a:r>
              <a:rPr lang="en-US" sz="4000" dirty="0" err="1"/>
              <a:t>bit.do</a:t>
            </a:r>
            <a:r>
              <a:rPr lang="en-US" sz="4000" dirty="0"/>
              <a:t>/</a:t>
            </a:r>
            <a:r>
              <a:rPr lang="en-US" sz="4000" dirty="0" err="1"/>
              <a:t>xamformstodo</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637" y="2125662"/>
            <a:ext cx="2532063" cy="2532063"/>
          </a:xfrm>
          <a:prstGeom prst="rect">
            <a:avLst/>
          </a:prstGeom>
        </p:spPr>
      </p:pic>
    </p:spTree>
    <p:extLst>
      <p:ext uri="{BB962C8B-B14F-4D97-AF65-F5344CB8AC3E}">
        <p14:creationId xmlns:p14="http://schemas.microsoft.com/office/powerpoint/2010/main" val="46951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46659"/>
          </a:xfrm>
        </p:spPr>
        <p:txBody>
          <a:bodyPr/>
          <a:lstStyle/>
          <a:p>
            <a:r>
              <a:rPr lang="en-US" sz="6000" dirty="0"/>
              <a:t>Xamarin.Forms</a:t>
            </a:r>
            <a:br>
              <a:rPr lang="en-US" sz="6000" dirty="0"/>
            </a:br>
            <a:r>
              <a:rPr lang="en-US" sz="6000" dirty="0"/>
              <a:t>1 Year of Open Source!</a:t>
            </a:r>
          </a:p>
        </p:txBody>
      </p:sp>
    </p:spTree>
    <p:extLst>
      <p:ext uri="{BB962C8B-B14F-4D97-AF65-F5344CB8AC3E}">
        <p14:creationId xmlns:p14="http://schemas.microsoft.com/office/powerpoint/2010/main" val="159246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447098"/>
          </a:xfrm>
        </p:spPr>
        <p:txBody>
          <a:bodyPr/>
          <a:lstStyle/>
          <a:p>
            <a:r>
              <a:rPr lang="en-US" dirty="0"/>
              <a:t>Public Roadmap: aka.ms/xfroadmap</a:t>
            </a:r>
          </a:p>
          <a:p>
            <a:r>
              <a:rPr lang="en-US" dirty="0" smtClean="0"/>
              <a:t>85 </a:t>
            </a:r>
            <a:r>
              <a:rPr lang="en-US" dirty="0"/>
              <a:t>contributors</a:t>
            </a:r>
          </a:p>
          <a:p>
            <a:r>
              <a:rPr lang="en-US" dirty="0" smtClean="0"/>
              <a:t>1,233 </a:t>
            </a:r>
            <a:r>
              <a:rPr lang="en-US" dirty="0"/>
              <a:t>merged pull requests</a:t>
            </a:r>
          </a:p>
          <a:p>
            <a:r>
              <a:rPr lang="en-US" dirty="0"/>
              <a:t>37 evolution proposals</a:t>
            </a:r>
          </a:p>
          <a:p>
            <a:endParaRPr lang="en-US" dirty="0"/>
          </a:p>
        </p:txBody>
      </p:sp>
      <p:sp>
        <p:nvSpPr>
          <p:cNvPr id="2" name="Title 1"/>
          <p:cNvSpPr>
            <a:spLocks noGrp="1"/>
          </p:cNvSpPr>
          <p:nvPr>
            <p:ph type="title"/>
          </p:nvPr>
        </p:nvSpPr>
        <p:spPr/>
        <p:txBody>
          <a:bodyPr/>
          <a:lstStyle/>
          <a:p>
            <a:r>
              <a:rPr lang="en-US" dirty="0"/>
              <a:t>Community</a:t>
            </a:r>
            <a:endParaRPr lang="en-US" sz="4000"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913437" y="3802062"/>
            <a:ext cx="6407164" cy="3080329"/>
          </a:xfrm>
          <a:prstGeom prst="rect">
            <a:avLst/>
          </a:prstGeom>
        </p:spPr>
      </p:pic>
    </p:spTree>
    <p:extLst>
      <p:ext uri="{BB962C8B-B14F-4D97-AF65-F5344CB8AC3E}">
        <p14:creationId xmlns:p14="http://schemas.microsoft.com/office/powerpoint/2010/main" val="34203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81870"/>
            <a:ext cx="11889564" cy="917575"/>
          </a:xfrm>
        </p:spPr>
        <p:txBody>
          <a:bodyPr/>
          <a:lstStyle/>
          <a:p>
            <a:r>
              <a:rPr lang="en-US" sz="4000" dirty="0">
                <a:gradFill>
                  <a:gsLst>
                    <a:gs pos="10101">
                      <a:schemeClr val="tx1"/>
                    </a:gs>
                    <a:gs pos="54000">
                      <a:schemeClr val="tx1"/>
                    </a:gs>
                  </a:gsLst>
                  <a:lin ang="5400000" scaled="0"/>
                </a:gradFill>
              </a:rPr>
              <a:t>Features and Enhancements</a:t>
            </a:r>
          </a:p>
        </p:txBody>
      </p:sp>
      <p:sp>
        <p:nvSpPr>
          <p:cNvPr id="7" name="Title 1"/>
          <p:cNvSpPr txBox="1">
            <a:spLocks/>
          </p:cNvSpPr>
          <p:nvPr/>
        </p:nvSpPr>
        <p:spPr>
          <a:xfrm>
            <a:off x="2941637" y="4106862"/>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Themes</a:t>
            </a:r>
            <a:endParaRPr lang="en-US" sz="1600" dirty="0">
              <a:gradFill>
                <a:gsLst>
                  <a:gs pos="10101">
                    <a:schemeClr val="tx1"/>
                  </a:gs>
                  <a:gs pos="54000">
                    <a:schemeClr val="tx1"/>
                  </a:gs>
                </a:gsLst>
                <a:lin ang="5400000" scaled="0"/>
              </a:gradFill>
            </a:endParaRPr>
          </a:p>
        </p:txBody>
      </p:sp>
      <p:sp>
        <p:nvSpPr>
          <p:cNvPr id="8" name="Title 1"/>
          <p:cNvSpPr txBox="1">
            <a:spLocks/>
          </p:cNvSpPr>
          <p:nvPr/>
        </p:nvSpPr>
        <p:spPr>
          <a:xfrm>
            <a:off x="1013198" y="4712415"/>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Deep Linking</a:t>
            </a:r>
            <a:endParaRPr lang="en-US" sz="1600" dirty="0">
              <a:gradFill>
                <a:gsLst>
                  <a:gs pos="10101">
                    <a:schemeClr val="tx1"/>
                  </a:gs>
                  <a:gs pos="54000">
                    <a:schemeClr val="tx1"/>
                  </a:gs>
                </a:gsLst>
                <a:lin ang="5400000" scaled="0"/>
              </a:gradFill>
            </a:endParaRPr>
          </a:p>
        </p:txBody>
      </p:sp>
      <p:sp>
        <p:nvSpPr>
          <p:cNvPr id="9" name="Title 1"/>
          <p:cNvSpPr txBox="1">
            <a:spLocks/>
          </p:cNvSpPr>
          <p:nvPr/>
        </p:nvSpPr>
        <p:spPr>
          <a:xfrm>
            <a:off x="2293937" y="5096100"/>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Styles</a:t>
            </a:r>
            <a:endParaRPr lang="en-US" sz="1600" dirty="0">
              <a:gradFill>
                <a:gsLst>
                  <a:gs pos="10101">
                    <a:schemeClr val="tx1"/>
                  </a:gs>
                  <a:gs pos="54000">
                    <a:schemeClr val="tx1"/>
                  </a:gs>
                </a:gsLst>
                <a:lin ang="5400000" scaled="0"/>
              </a:gradFill>
            </a:endParaRPr>
          </a:p>
        </p:txBody>
      </p:sp>
      <p:sp>
        <p:nvSpPr>
          <p:cNvPr id="10" name="Title 1"/>
          <p:cNvSpPr txBox="1">
            <a:spLocks/>
          </p:cNvSpPr>
          <p:nvPr/>
        </p:nvSpPr>
        <p:spPr>
          <a:xfrm>
            <a:off x="7132637" y="4354330"/>
            <a:ext cx="3732587"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600" dirty="0"/>
              <a:t>Embedded Native Controls</a:t>
            </a:r>
            <a:endParaRPr lang="en-US" sz="2600" dirty="0">
              <a:gradFill>
                <a:gsLst>
                  <a:gs pos="10101">
                    <a:schemeClr val="tx1"/>
                  </a:gs>
                  <a:gs pos="54000">
                    <a:schemeClr val="tx1"/>
                  </a:gs>
                </a:gsLst>
                <a:lin ang="5400000" scaled="0"/>
              </a:gradFill>
            </a:endParaRPr>
          </a:p>
        </p:txBody>
      </p:sp>
      <p:sp>
        <p:nvSpPr>
          <p:cNvPr id="11" name="Title 1"/>
          <p:cNvSpPr txBox="1">
            <a:spLocks/>
          </p:cNvSpPr>
          <p:nvPr/>
        </p:nvSpPr>
        <p:spPr>
          <a:xfrm>
            <a:off x="808037" y="3834740"/>
            <a:ext cx="17526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macOS</a:t>
            </a:r>
            <a:r>
              <a:rPr lang="en-US" sz="1600" dirty="0">
                <a:latin typeface="+mj-lt"/>
              </a:rPr>
              <a:t> Preview</a:t>
            </a:r>
            <a:endParaRPr lang="en-US" sz="1600" dirty="0">
              <a:gradFill>
                <a:gsLst>
                  <a:gs pos="10101">
                    <a:schemeClr val="tx1"/>
                  </a:gs>
                  <a:gs pos="54000">
                    <a:schemeClr val="tx1"/>
                  </a:gs>
                </a:gsLst>
                <a:lin ang="5400000" scaled="0"/>
              </a:gradFill>
              <a:latin typeface="+mj-lt"/>
            </a:endParaRPr>
          </a:p>
        </p:txBody>
      </p:sp>
      <p:sp>
        <p:nvSpPr>
          <p:cNvPr id="12" name="Title 1"/>
          <p:cNvSpPr txBox="1">
            <a:spLocks/>
          </p:cNvSpPr>
          <p:nvPr/>
        </p:nvSpPr>
        <p:spPr>
          <a:xfrm>
            <a:off x="5813798" y="3186553"/>
            <a:ext cx="3474851"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Enhanced </a:t>
            </a:r>
            <a:r>
              <a:rPr lang="en-US" sz="1600" dirty="0" err="1">
                <a:latin typeface="+mj-lt"/>
              </a:rPr>
              <a:t>GestureRecognizers</a:t>
            </a:r>
            <a:endParaRPr lang="en-US" sz="1600" dirty="0">
              <a:gradFill>
                <a:gsLst>
                  <a:gs pos="10101">
                    <a:schemeClr val="tx1"/>
                  </a:gs>
                  <a:gs pos="54000">
                    <a:schemeClr val="tx1"/>
                  </a:gs>
                </a:gsLst>
                <a:lin ang="5400000" scaled="0"/>
              </a:gradFill>
              <a:latin typeface="+mj-lt"/>
            </a:endParaRPr>
          </a:p>
        </p:txBody>
      </p:sp>
      <p:sp>
        <p:nvSpPr>
          <p:cNvPr id="13" name="Title 1"/>
          <p:cNvSpPr txBox="1">
            <a:spLocks/>
          </p:cNvSpPr>
          <p:nvPr/>
        </p:nvSpPr>
        <p:spPr>
          <a:xfrm>
            <a:off x="3856037" y="6011862"/>
            <a:ext cx="2743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400" dirty="0">
                <a:gradFill>
                  <a:gsLst>
                    <a:gs pos="10101">
                      <a:schemeClr val="tx1"/>
                    </a:gs>
                    <a:gs pos="54000">
                      <a:schemeClr val="tx1"/>
                    </a:gs>
                  </a:gsLst>
                  <a:lin ang="5400000" scaled="0"/>
                </a:gradFill>
                <a:latin typeface="+mj-lt"/>
              </a:rPr>
              <a:t>Accessibility</a:t>
            </a:r>
          </a:p>
        </p:txBody>
      </p:sp>
      <p:sp>
        <p:nvSpPr>
          <p:cNvPr id="14" name="Title 1"/>
          <p:cNvSpPr txBox="1">
            <a:spLocks/>
          </p:cNvSpPr>
          <p:nvPr/>
        </p:nvSpPr>
        <p:spPr>
          <a:xfrm>
            <a:off x="7864288" y="2597280"/>
            <a:ext cx="2819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Android Support Libraries</a:t>
            </a:r>
            <a:endParaRPr lang="en-US" sz="1600" dirty="0">
              <a:gradFill>
                <a:gsLst>
                  <a:gs pos="10101">
                    <a:schemeClr val="tx1"/>
                  </a:gs>
                  <a:gs pos="54000">
                    <a:schemeClr val="tx1"/>
                  </a:gs>
                </a:gsLst>
                <a:lin ang="5400000" scaled="0"/>
              </a:gradFill>
              <a:latin typeface="+mj-lt"/>
            </a:endParaRPr>
          </a:p>
        </p:txBody>
      </p:sp>
      <p:sp>
        <p:nvSpPr>
          <p:cNvPr id="15" name="Title 1"/>
          <p:cNvSpPr txBox="1">
            <a:spLocks/>
          </p:cNvSpPr>
          <p:nvPr/>
        </p:nvSpPr>
        <p:spPr>
          <a:xfrm>
            <a:off x="9571037" y="5935662"/>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PlatformSpecifics</a:t>
            </a:r>
            <a:endParaRPr lang="en-US" sz="1600" dirty="0">
              <a:gradFill>
                <a:gsLst>
                  <a:gs pos="10101">
                    <a:schemeClr val="tx1"/>
                  </a:gs>
                  <a:gs pos="54000">
                    <a:schemeClr val="tx1"/>
                  </a:gs>
                </a:gsLst>
                <a:lin ang="5400000" scaled="0"/>
              </a:gradFill>
              <a:latin typeface="+mj-lt"/>
            </a:endParaRPr>
          </a:p>
        </p:txBody>
      </p:sp>
      <p:sp>
        <p:nvSpPr>
          <p:cNvPr id="16" name="Title 1"/>
          <p:cNvSpPr txBox="1">
            <a:spLocks/>
          </p:cNvSpPr>
          <p:nvPr/>
        </p:nvSpPr>
        <p:spPr>
          <a:xfrm>
            <a:off x="10068578" y="5021262"/>
            <a:ext cx="1295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Fast Scroll</a:t>
            </a:r>
            <a:endParaRPr lang="en-US" sz="1600" dirty="0">
              <a:gradFill>
                <a:gsLst>
                  <a:gs pos="10101">
                    <a:schemeClr val="tx1"/>
                  </a:gs>
                  <a:gs pos="54000">
                    <a:schemeClr val="tx1"/>
                  </a:gs>
                </a:gsLst>
                <a:lin ang="5400000" scaled="0"/>
              </a:gradFill>
              <a:latin typeface="+mj-lt"/>
            </a:endParaRPr>
          </a:p>
        </p:txBody>
      </p:sp>
      <p:sp>
        <p:nvSpPr>
          <p:cNvPr id="17" name="Title 1"/>
          <p:cNvSpPr txBox="1">
            <a:spLocks/>
          </p:cNvSpPr>
          <p:nvPr/>
        </p:nvSpPr>
        <p:spPr>
          <a:xfrm>
            <a:off x="6359338" y="5420579"/>
            <a:ext cx="3009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NavigationPage</a:t>
            </a:r>
            <a:r>
              <a:rPr lang="en-US" sz="1600" dirty="0">
                <a:latin typeface="+mj-lt"/>
              </a:rPr>
              <a:t> Translucency</a:t>
            </a:r>
            <a:endParaRPr lang="en-US" sz="1600" dirty="0">
              <a:gradFill>
                <a:gsLst>
                  <a:gs pos="10101">
                    <a:schemeClr val="tx1"/>
                  </a:gs>
                  <a:gs pos="54000">
                    <a:schemeClr val="tx1"/>
                  </a:gs>
                </a:gsLst>
                <a:lin ang="5400000" scaled="0"/>
              </a:gradFill>
              <a:latin typeface="+mj-lt"/>
            </a:endParaRPr>
          </a:p>
        </p:txBody>
      </p:sp>
      <p:sp>
        <p:nvSpPr>
          <p:cNvPr id="18" name="Title 1"/>
          <p:cNvSpPr txBox="1">
            <a:spLocks/>
          </p:cNvSpPr>
          <p:nvPr/>
        </p:nvSpPr>
        <p:spPr>
          <a:xfrm>
            <a:off x="9706628" y="3600107"/>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Blur Behind</a:t>
            </a:r>
            <a:endParaRPr lang="en-US" sz="1600" dirty="0">
              <a:gradFill>
                <a:gsLst>
                  <a:gs pos="10101">
                    <a:schemeClr val="tx1"/>
                  </a:gs>
                  <a:gs pos="54000">
                    <a:schemeClr val="tx1"/>
                  </a:gs>
                </a:gsLst>
                <a:lin ang="5400000" scaled="0"/>
              </a:gradFill>
              <a:latin typeface="+mj-lt"/>
            </a:endParaRPr>
          </a:p>
        </p:txBody>
      </p:sp>
      <p:sp>
        <p:nvSpPr>
          <p:cNvPr id="19" name="Title 1"/>
          <p:cNvSpPr txBox="1">
            <a:spLocks/>
          </p:cNvSpPr>
          <p:nvPr/>
        </p:nvSpPr>
        <p:spPr>
          <a:xfrm>
            <a:off x="3779837" y="4832792"/>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gradFill>
                  <a:gsLst>
                    <a:gs pos="10101">
                      <a:schemeClr val="tx1"/>
                    </a:gs>
                    <a:gs pos="54000">
                      <a:schemeClr val="tx1"/>
                    </a:gs>
                  </a:gsLst>
                  <a:lin ang="5400000" scaled="0"/>
                </a:gradFill>
                <a:latin typeface="+mj-lt"/>
              </a:rPr>
              <a:t>.</a:t>
            </a:r>
            <a:r>
              <a:rPr lang="en-US" sz="1600" dirty="0" err="1">
                <a:gradFill>
                  <a:gsLst>
                    <a:gs pos="10101">
                      <a:schemeClr val="tx1"/>
                    </a:gs>
                    <a:gs pos="54000">
                      <a:schemeClr val="tx1"/>
                    </a:gs>
                  </a:gsLst>
                  <a:lin ang="5400000" scaled="0"/>
                </a:gradFill>
                <a:latin typeface="+mj-lt"/>
              </a:rPr>
              <a:t>netstandard</a:t>
            </a:r>
            <a:r>
              <a:rPr lang="en-US" sz="1600" dirty="0">
                <a:gradFill>
                  <a:gsLst>
                    <a:gs pos="10101">
                      <a:schemeClr val="tx1"/>
                    </a:gs>
                    <a:gs pos="54000">
                      <a:schemeClr val="tx1"/>
                    </a:gs>
                  </a:gsLst>
                  <a:lin ang="5400000" scaled="0"/>
                </a:gradFill>
                <a:latin typeface="+mj-lt"/>
              </a:rPr>
              <a:t> support</a:t>
            </a:r>
          </a:p>
        </p:txBody>
      </p:sp>
      <p:sp>
        <p:nvSpPr>
          <p:cNvPr id="20" name="Title 1"/>
          <p:cNvSpPr txBox="1">
            <a:spLocks/>
          </p:cNvSpPr>
          <p:nvPr/>
        </p:nvSpPr>
        <p:spPr>
          <a:xfrm>
            <a:off x="198437" y="619071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Partial Collapse </a:t>
            </a:r>
            <a:r>
              <a:rPr lang="en-US" sz="1600" dirty="0" err="1">
                <a:latin typeface="+mj-lt"/>
              </a:rPr>
              <a:t>MasterPage</a:t>
            </a:r>
            <a:endParaRPr lang="en-US" sz="1600" dirty="0">
              <a:gradFill>
                <a:gsLst>
                  <a:gs pos="10101">
                    <a:schemeClr val="tx1"/>
                  </a:gs>
                  <a:gs pos="54000">
                    <a:schemeClr val="tx1"/>
                  </a:gs>
                </a:gsLst>
                <a:lin ang="5400000" scaled="0"/>
              </a:gradFill>
              <a:latin typeface="+mj-lt"/>
            </a:endParaRPr>
          </a:p>
        </p:txBody>
      </p:sp>
      <p:sp>
        <p:nvSpPr>
          <p:cNvPr id="21" name="Title 1"/>
          <p:cNvSpPr txBox="1">
            <a:spLocks/>
          </p:cNvSpPr>
          <p:nvPr/>
        </p:nvSpPr>
        <p:spPr>
          <a:xfrm>
            <a:off x="350837" y="1455609"/>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Native Control Binding</a:t>
            </a:r>
            <a:endParaRPr lang="en-US" sz="1600" dirty="0">
              <a:gradFill>
                <a:gsLst>
                  <a:gs pos="10101">
                    <a:schemeClr val="tx1"/>
                  </a:gs>
                  <a:gs pos="54000">
                    <a:schemeClr val="tx1"/>
                  </a:gs>
                </a:gsLst>
                <a:lin ang="5400000" scaled="0"/>
              </a:gradFill>
              <a:latin typeface="+mj-lt"/>
            </a:endParaRPr>
          </a:p>
        </p:txBody>
      </p:sp>
      <p:sp>
        <p:nvSpPr>
          <p:cNvPr id="22" name="Title 1"/>
          <p:cNvSpPr txBox="1">
            <a:spLocks/>
          </p:cNvSpPr>
          <p:nvPr/>
        </p:nvSpPr>
        <p:spPr>
          <a:xfrm>
            <a:off x="9742487" y="186370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Map Extensibility</a:t>
            </a:r>
            <a:endParaRPr lang="en-US" sz="1600" dirty="0">
              <a:gradFill>
                <a:gsLst>
                  <a:gs pos="10101">
                    <a:schemeClr val="tx1"/>
                  </a:gs>
                  <a:gs pos="54000">
                    <a:schemeClr val="tx1"/>
                  </a:gs>
                </a:gsLst>
                <a:lin ang="5400000" scaled="0"/>
              </a:gradFill>
              <a:latin typeface="+mj-lt"/>
            </a:endParaRPr>
          </a:p>
        </p:txBody>
      </p:sp>
      <p:sp>
        <p:nvSpPr>
          <p:cNvPr id="23" name="Title 1"/>
          <p:cNvSpPr txBox="1">
            <a:spLocks/>
          </p:cNvSpPr>
          <p:nvPr/>
        </p:nvSpPr>
        <p:spPr>
          <a:xfrm>
            <a:off x="7744478" y="90836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000" dirty="0">
                <a:latin typeface="+mj-lt"/>
              </a:rPr>
              <a:t>Fast Renderers Preview</a:t>
            </a:r>
            <a:endParaRPr lang="en-US" sz="2000" dirty="0">
              <a:gradFill>
                <a:gsLst>
                  <a:gs pos="10101">
                    <a:schemeClr val="tx1"/>
                  </a:gs>
                  <a:gs pos="54000">
                    <a:schemeClr val="tx1"/>
                  </a:gs>
                </a:gsLst>
                <a:lin ang="5400000" scaled="0"/>
              </a:gradFill>
              <a:latin typeface="+mj-lt"/>
            </a:endParaRPr>
          </a:p>
        </p:txBody>
      </p:sp>
      <p:sp>
        <p:nvSpPr>
          <p:cNvPr id="24" name="Title 1"/>
          <p:cNvSpPr txBox="1">
            <a:spLocks/>
          </p:cNvSpPr>
          <p:nvPr/>
        </p:nvSpPr>
        <p:spPr>
          <a:xfrm>
            <a:off x="350837" y="2135575"/>
            <a:ext cx="2880939"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3200" dirty="0">
                <a:latin typeface="+mj-lt"/>
              </a:rPr>
              <a:t>Startup Time</a:t>
            </a:r>
            <a:endParaRPr lang="en-US" sz="3200" dirty="0">
              <a:gradFill>
                <a:gsLst>
                  <a:gs pos="10101">
                    <a:schemeClr val="tx1"/>
                  </a:gs>
                  <a:gs pos="54000">
                    <a:schemeClr val="tx1"/>
                  </a:gs>
                </a:gsLst>
                <a:lin ang="5400000" scaled="0"/>
              </a:gradFill>
              <a:latin typeface="+mj-lt"/>
            </a:endParaRPr>
          </a:p>
        </p:txBody>
      </p:sp>
      <p:sp>
        <p:nvSpPr>
          <p:cNvPr id="25" name="Title 1"/>
          <p:cNvSpPr txBox="1">
            <a:spLocks/>
          </p:cNvSpPr>
          <p:nvPr/>
        </p:nvSpPr>
        <p:spPr>
          <a:xfrm>
            <a:off x="4619250" y="402524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ListView</a:t>
            </a:r>
            <a:r>
              <a:rPr lang="en-US" sz="1600" dirty="0">
                <a:latin typeface="+mj-lt"/>
              </a:rPr>
              <a:t> Scrolling</a:t>
            </a:r>
            <a:endParaRPr lang="en-US" sz="1600" dirty="0">
              <a:gradFill>
                <a:gsLst>
                  <a:gs pos="10101">
                    <a:schemeClr val="tx1"/>
                  </a:gs>
                  <a:gs pos="54000">
                    <a:schemeClr val="tx1"/>
                  </a:gs>
                </a:gsLst>
                <a:lin ang="5400000" scaled="0"/>
              </a:gradFill>
              <a:latin typeface="+mj-lt"/>
            </a:endParaRPr>
          </a:p>
        </p:txBody>
      </p:sp>
      <p:sp>
        <p:nvSpPr>
          <p:cNvPr id="26" name="Title 1"/>
          <p:cNvSpPr txBox="1">
            <a:spLocks/>
          </p:cNvSpPr>
          <p:nvPr/>
        </p:nvSpPr>
        <p:spPr>
          <a:xfrm>
            <a:off x="3032498" y="1146337"/>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Memory Improvements</a:t>
            </a:r>
            <a:endParaRPr lang="en-US" sz="1600" dirty="0">
              <a:gradFill>
                <a:gsLst>
                  <a:gs pos="10101">
                    <a:schemeClr val="tx1"/>
                  </a:gs>
                  <a:gs pos="54000">
                    <a:schemeClr val="tx1"/>
                  </a:gs>
                </a:gsLst>
                <a:lin ang="5400000" scaled="0"/>
              </a:gradFill>
              <a:latin typeface="+mj-lt"/>
            </a:endParaRPr>
          </a:p>
        </p:txBody>
      </p:sp>
      <p:sp>
        <p:nvSpPr>
          <p:cNvPr id="27" name="Title 1"/>
          <p:cNvSpPr txBox="1">
            <a:spLocks/>
          </p:cNvSpPr>
          <p:nvPr/>
        </p:nvSpPr>
        <p:spPr>
          <a:xfrm>
            <a:off x="2789237" y="2061451"/>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XAMLC</a:t>
            </a:r>
            <a:endParaRPr lang="en-US" sz="1600" dirty="0">
              <a:gradFill>
                <a:gsLst>
                  <a:gs pos="10101">
                    <a:schemeClr val="tx1"/>
                  </a:gs>
                  <a:gs pos="54000">
                    <a:schemeClr val="tx1"/>
                  </a:gs>
                </a:gsLst>
                <a:lin ang="5400000" scaled="0"/>
              </a:gradFill>
              <a:latin typeface="+mj-lt"/>
            </a:endParaRPr>
          </a:p>
        </p:txBody>
      </p:sp>
      <p:sp>
        <p:nvSpPr>
          <p:cNvPr id="28" name="Title 1"/>
          <p:cNvSpPr txBox="1">
            <a:spLocks/>
          </p:cNvSpPr>
          <p:nvPr/>
        </p:nvSpPr>
        <p:spPr>
          <a:xfrm>
            <a:off x="6142037" y="1662587"/>
            <a:ext cx="2628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err="1">
                <a:latin typeface="+mj-lt"/>
              </a:rPr>
              <a:t>Bindable</a:t>
            </a:r>
            <a:r>
              <a:rPr lang="en-US" sz="2200" dirty="0">
                <a:latin typeface="+mj-lt"/>
              </a:rPr>
              <a:t> Picker</a:t>
            </a:r>
            <a:endParaRPr lang="en-US" sz="2200" dirty="0">
              <a:gradFill>
                <a:gsLst>
                  <a:gs pos="10101">
                    <a:schemeClr val="tx1"/>
                  </a:gs>
                  <a:gs pos="54000">
                    <a:schemeClr val="tx1"/>
                  </a:gs>
                </a:gsLst>
                <a:lin ang="5400000" scaled="0"/>
              </a:gradFill>
              <a:latin typeface="+mj-lt"/>
            </a:endParaRPr>
          </a:p>
        </p:txBody>
      </p:sp>
      <p:sp>
        <p:nvSpPr>
          <p:cNvPr id="29" name="Title 1"/>
          <p:cNvSpPr txBox="1">
            <a:spLocks/>
          </p:cNvSpPr>
          <p:nvPr/>
        </p:nvSpPr>
        <p:spPr>
          <a:xfrm>
            <a:off x="1013198" y="3079615"/>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Frame Corners</a:t>
            </a:r>
            <a:endParaRPr lang="en-US" sz="1600" dirty="0">
              <a:gradFill>
                <a:gsLst>
                  <a:gs pos="10101">
                    <a:schemeClr val="tx1"/>
                  </a:gs>
                  <a:gs pos="54000">
                    <a:schemeClr val="tx1"/>
                  </a:gs>
                </a:gsLst>
                <a:lin ang="5400000" scaled="0"/>
              </a:gradFill>
              <a:latin typeface="+mj-lt"/>
            </a:endParaRPr>
          </a:p>
        </p:txBody>
      </p:sp>
      <p:sp>
        <p:nvSpPr>
          <p:cNvPr id="30" name="Title 1"/>
          <p:cNvSpPr txBox="1">
            <a:spLocks/>
          </p:cNvSpPr>
          <p:nvPr/>
        </p:nvSpPr>
        <p:spPr>
          <a:xfrm>
            <a:off x="2974227" y="3437453"/>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Tizen</a:t>
            </a:r>
            <a:endParaRPr lang="en-US" sz="1600" dirty="0">
              <a:gradFill>
                <a:gsLst>
                  <a:gs pos="10101">
                    <a:schemeClr val="tx1"/>
                  </a:gs>
                  <a:gs pos="54000">
                    <a:schemeClr val="tx1"/>
                  </a:gs>
                </a:gsLst>
                <a:lin ang="5400000" scaled="0"/>
              </a:gradFill>
              <a:latin typeface="+mj-lt"/>
            </a:endParaRPr>
          </a:p>
        </p:txBody>
      </p:sp>
      <p:sp>
        <p:nvSpPr>
          <p:cNvPr id="33" name="Title 1"/>
          <p:cNvSpPr txBox="1">
            <a:spLocks/>
          </p:cNvSpPr>
          <p:nvPr/>
        </p:nvSpPr>
        <p:spPr>
          <a:xfrm>
            <a:off x="4507099" y="214195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Forms Previewer</a:t>
            </a:r>
            <a:endParaRPr lang="en-US" sz="1600" dirty="0">
              <a:gradFill>
                <a:gsLst>
                  <a:gs pos="10101">
                    <a:schemeClr val="tx1"/>
                  </a:gs>
                  <a:gs pos="54000">
                    <a:schemeClr val="tx1"/>
                  </a:gs>
                </a:gsLst>
                <a:lin ang="5400000" scaled="0"/>
              </a:gradFill>
              <a:latin typeface="+mj-lt"/>
            </a:endParaRPr>
          </a:p>
        </p:txBody>
      </p:sp>
      <p:sp>
        <p:nvSpPr>
          <p:cNvPr id="34" name="Title 1"/>
          <p:cNvSpPr txBox="1">
            <a:spLocks/>
          </p:cNvSpPr>
          <p:nvPr/>
        </p:nvSpPr>
        <p:spPr>
          <a:xfrm>
            <a:off x="4046537" y="279642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FlexLayout</a:t>
            </a:r>
            <a:r>
              <a:rPr lang="en-US" sz="1600" dirty="0">
                <a:latin typeface="+mj-lt"/>
              </a:rPr>
              <a:t> Preview</a:t>
            </a:r>
            <a:endParaRPr lang="en-US" sz="1600" dirty="0">
              <a:gradFill>
                <a:gsLst>
                  <a:gs pos="10101">
                    <a:schemeClr val="tx1"/>
                  </a:gs>
                  <a:gs pos="54000">
                    <a:schemeClr val="tx1"/>
                  </a:gs>
                </a:gsLst>
                <a:lin ang="5400000" scaled="0"/>
              </a:gradFill>
              <a:latin typeface="+mj-lt"/>
            </a:endParaRPr>
          </a:p>
        </p:txBody>
      </p:sp>
      <p:sp>
        <p:nvSpPr>
          <p:cNvPr id="35" name="Title 1"/>
          <p:cNvSpPr txBox="1">
            <a:spLocks/>
          </p:cNvSpPr>
          <p:nvPr/>
        </p:nvSpPr>
        <p:spPr>
          <a:xfrm>
            <a:off x="674687" y="5558722"/>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Xamarin.Forms</a:t>
            </a:r>
            <a:r>
              <a:rPr lang="en-US" sz="1600" dirty="0">
                <a:latin typeface="+mj-lt"/>
              </a:rPr>
              <a:t> Embedding</a:t>
            </a:r>
            <a:endParaRPr lang="en-US" sz="1600" dirty="0">
              <a:gradFill>
                <a:gsLst>
                  <a:gs pos="10101">
                    <a:schemeClr val="tx1"/>
                  </a:gs>
                  <a:gs pos="54000">
                    <a:schemeClr val="tx1"/>
                  </a:gs>
                </a:gsLst>
                <a:lin ang="5400000" scaled="0"/>
              </a:gradFill>
              <a:latin typeface="+mj-lt"/>
            </a:endParaRPr>
          </a:p>
        </p:txBody>
      </p:sp>
      <p:sp>
        <p:nvSpPr>
          <p:cNvPr id="36" name="Title 1"/>
          <p:cNvSpPr txBox="1">
            <a:spLocks/>
          </p:cNvSpPr>
          <p:nvPr/>
        </p:nvSpPr>
        <p:spPr>
          <a:xfrm>
            <a:off x="6704012" y="6168800"/>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DataPages</a:t>
            </a:r>
            <a:endParaRPr lang="en-US" sz="1600" dirty="0">
              <a:gradFill>
                <a:gsLst>
                  <a:gs pos="10101">
                    <a:schemeClr val="tx1"/>
                  </a:gs>
                  <a:gs pos="54000">
                    <a:schemeClr val="tx1"/>
                  </a:gs>
                </a:gsLst>
                <a:lin ang="5400000" scaled="0"/>
              </a:gradFill>
              <a:latin typeface="+mj-lt"/>
            </a:endParaRPr>
          </a:p>
        </p:txBody>
      </p:sp>
    </p:spTree>
    <p:extLst>
      <p:ext uri="{BB962C8B-B14F-4D97-AF65-F5344CB8AC3E}">
        <p14:creationId xmlns:p14="http://schemas.microsoft.com/office/powerpoint/2010/main" val="1353175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461436"/>
            <a:ext cx="7696199" cy="4745915"/>
          </a:xfrm>
        </p:spPr>
        <p:txBody>
          <a:bodyPr/>
          <a:lstStyle/>
          <a:p>
            <a:r>
              <a:rPr lang="en-US" dirty="0"/>
              <a:t>Aggressive bug triage</a:t>
            </a:r>
          </a:p>
          <a:p>
            <a:pPr lvl="1"/>
            <a:r>
              <a:rPr lang="en-US" dirty="0"/>
              <a:t>New issues reviewed within 24 </a:t>
            </a:r>
            <a:r>
              <a:rPr lang="en-US" dirty="0" err="1"/>
              <a:t>hrs</a:t>
            </a:r>
            <a:endParaRPr lang="en-US" dirty="0"/>
          </a:p>
          <a:p>
            <a:pPr lvl="1"/>
            <a:r>
              <a:rPr lang="en-US" dirty="0"/>
              <a:t>Reproduction projects for quick resolution</a:t>
            </a:r>
          </a:p>
          <a:p>
            <a:r>
              <a:rPr lang="en-US" dirty="0"/>
              <a:t>Performance Improvements</a:t>
            </a:r>
          </a:p>
          <a:p>
            <a:pPr lvl="1"/>
            <a:r>
              <a:rPr lang="en-US" dirty="0"/>
              <a:t>Startup Time</a:t>
            </a:r>
          </a:p>
          <a:p>
            <a:pPr lvl="1"/>
            <a:r>
              <a:rPr lang="en-US" dirty="0"/>
              <a:t>Fast Renderers for Android</a:t>
            </a:r>
          </a:p>
          <a:p>
            <a:pPr lvl="1"/>
            <a:r>
              <a:rPr lang="en-US" dirty="0" err="1"/>
              <a:t>ListView</a:t>
            </a:r>
            <a:r>
              <a:rPr lang="en-US" dirty="0"/>
              <a:t> improvements, Fast Scroll</a:t>
            </a:r>
          </a:p>
          <a:p>
            <a:pPr lvl="1"/>
            <a:r>
              <a:rPr lang="en-US" dirty="0"/>
              <a:t>XAMLC – 5x faster</a:t>
            </a:r>
          </a:p>
          <a:p>
            <a:pPr lvl="1"/>
            <a:r>
              <a:rPr lang="en-US" dirty="0"/>
              <a:t>Discussion: aka.ms/</a:t>
            </a:r>
            <a:r>
              <a:rPr lang="en-US" dirty="0" err="1"/>
              <a:t>xfperformance</a:t>
            </a:r>
            <a:endParaRPr lang="en-US" dirty="0"/>
          </a:p>
          <a:p>
            <a:endParaRPr lang="en-US" dirty="0"/>
          </a:p>
        </p:txBody>
      </p:sp>
      <p:sp>
        <p:nvSpPr>
          <p:cNvPr id="2" name="Title 1"/>
          <p:cNvSpPr>
            <a:spLocks noGrp="1"/>
          </p:cNvSpPr>
          <p:nvPr>
            <p:ph type="title"/>
          </p:nvPr>
        </p:nvSpPr>
        <p:spPr/>
        <p:txBody>
          <a:bodyPr/>
          <a:lstStyle/>
          <a:p>
            <a:r>
              <a:rPr lang="en-US" dirty="0"/>
              <a:t>Quality and Performance</a:t>
            </a:r>
            <a:endParaRPr lang="en-US" sz="4000" dirty="0">
              <a:gradFill>
                <a:gsLst>
                  <a:gs pos="10101">
                    <a:schemeClr val="tx1"/>
                  </a:gs>
                  <a:gs pos="54000">
                    <a:schemeClr val="tx1"/>
                  </a:gs>
                </a:gsLst>
                <a:lin ang="5400000" scaled="0"/>
              </a:gradFill>
            </a:endParaRPr>
          </a:p>
        </p:txBody>
      </p:sp>
      <p:sp>
        <p:nvSpPr>
          <p:cNvPr id="11" name="Shape 445"/>
          <p:cNvSpPr>
            <a:spLocks noGrp="1"/>
          </p:cNvSpPr>
          <p:nvPr/>
        </p:nvSpPr>
        <p:spPr>
          <a:xfrm>
            <a:off x="8580437" y="6454773"/>
            <a:ext cx="3048000" cy="496943"/>
          </a:xfrm>
          <a:prstGeom prst="rect">
            <a:avLst/>
          </a:prstGeom>
          <a:ln w="12700">
            <a:miter lim="400000"/>
          </a:ln>
          <a:extLst>
            <a:ext uri="{C572A759-6A51-4108-AA02-DFA0A04FC94B}">
              <ma14:wrappingTextBoxFlag xmlns="" xmlns:ma14="http://schemas.microsoft.com/office/mac/drawingml/2011/main" val="1"/>
            </a:ext>
          </a:extLst>
        </p:spPr>
        <p:txBody>
          <a:bodyPr tIns="91439" bIns="91439">
            <a:normAutofit fontScale="92500"/>
          </a:bodyPr>
          <a:lstStyle>
            <a:lvl1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1pPr>
            <a:lvl2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2pPr>
            <a:lvl3pPr marL="0" marR="0" indent="2286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3pPr>
            <a:lvl4pPr marL="0" marR="0" indent="4572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4pPr>
            <a:lvl5pPr marL="0" marR="0" indent="6858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5pPr>
            <a:lvl6pPr marL="2798225"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6pPr>
            <a:lvl7pPr marL="3264598"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7pPr>
            <a:lvl8pPr marL="3730969"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8pPr>
            <a:lvl9pPr marL="4197341"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9pPr>
          </a:lstStyle>
          <a:p>
            <a:pPr marL="0" marR="0" lvl="0" indent="0" algn="l" defTabSz="621791" rtl="0" eaLnBrk="1" fontAlgn="auto" latinLnBrk="0" hangingPunct="1">
              <a:lnSpc>
                <a:spcPct val="150000"/>
              </a:lnSpc>
              <a:spcBef>
                <a:spcPts val="0"/>
              </a:spcBef>
              <a:spcAft>
                <a:spcPts val="0"/>
              </a:spcAft>
              <a:buClr>
                <a:srgbClr val="595959"/>
              </a:buClr>
              <a:buSzTx/>
              <a:buFont typeface="Wingdings"/>
              <a:buNone/>
              <a:tabLst/>
              <a:defRPr sz="2516">
                <a:solidFill>
                  <a:srgbClr val="595959"/>
                </a:solidFill>
                <a:latin typeface="Helvetica Light"/>
                <a:ea typeface="Helvetica Light"/>
                <a:cs typeface="Helvetica Light"/>
                <a:sym typeface="Helvetica Light"/>
              </a:defRPr>
            </a:pPr>
            <a:r>
              <a:rPr kumimoji="0" lang="en-US"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Source:</a:t>
            </a:r>
            <a:r>
              <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Matthew</a:t>
            </a:r>
            <a:r>
              <a:rPr kumimoji="0" lang="en-US"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Robbins</a:t>
            </a:r>
            <a:r>
              <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 </a:t>
            </a:r>
            <a:r>
              <a:rPr kumimoji="0" sz="1400" b="0" i="0" u="none" strike="noStrike" kern="0" cap="none" spc="0" normalizeH="0" baseline="0" noProof="0" dirty="0" err="1">
                <a:ln>
                  <a:noFill/>
                </a:ln>
                <a:solidFill>
                  <a:srgbClr val="595959"/>
                </a:solidFill>
                <a:effectLst/>
                <a:uLnTx/>
                <a:uFillTx/>
                <a:latin typeface="Helvetica Light"/>
                <a:ea typeface="Helvetica Light"/>
                <a:cs typeface="Helvetica Light"/>
                <a:sym typeface="Helvetica Light"/>
              </a:rPr>
              <a:t>MFracto</a:t>
            </a:r>
            <a:r>
              <a:rPr kumimoji="0" lang="en-US" sz="1400" b="0" i="0" u="none" strike="noStrike" kern="0" cap="none" spc="0" normalizeH="0" baseline="0" noProof="0" dirty="0" err="1">
                <a:ln>
                  <a:noFill/>
                </a:ln>
                <a:solidFill>
                  <a:srgbClr val="595959"/>
                </a:solidFill>
                <a:effectLst/>
                <a:uLnTx/>
                <a:uFillTx/>
                <a:latin typeface="Helvetica Light"/>
                <a:ea typeface="Helvetica Light"/>
                <a:cs typeface="Helvetica Light"/>
                <a:sym typeface="Helvetica Light"/>
              </a:rPr>
              <a:t>r</a:t>
            </a:r>
            <a:endPar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endParaRPr>
          </a:p>
        </p:txBody>
      </p:sp>
      <p:grpSp>
        <p:nvGrpSpPr>
          <p:cNvPr id="12" name="Group 11" descr="Chart"/>
          <p:cNvGrpSpPr/>
          <p:nvPr/>
        </p:nvGrpSpPr>
        <p:grpSpPr>
          <a:xfrm>
            <a:off x="7852164" y="3552901"/>
            <a:ext cx="4212931" cy="2763761"/>
            <a:chOff x="0" y="0"/>
            <a:chExt cx="5126922" cy="3363355"/>
          </a:xfrm>
        </p:grpSpPr>
        <p:pic>
          <p:nvPicPr>
            <p:cNvPr id="16" name="image09.png" descr="Chart"/>
            <p:cNvPicPr>
              <a:picLocks noChangeAspect="1"/>
            </p:cNvPicPr>
            <p:nvPr/>
          </p:nvPicPr>
          <p:blipFill>
            <a:blip r:embed="rId3">
              <a:extLst/>
            </a:blip>
            <a:stretch>
              <a:fillRect/>
            </a:stretch>
          </p:blipFill>
          <p:spPr>
            <a:xfrm>
              <a:off x="203200" y="203200"/>
              <a:ext cx="4720522" cy="2918855"/>
            </a:xfrm>
            <a:prstGeom prst="rect">
              <a:avLst/>
            </a:prstGeom>
            <a:ln>
              <a:noFill/>
            </a:ln>
            <a:effectLst/>
          </p:spPr>
        </p:pic>
        <p:pic>
          <p:nvPicPr>
            <p:cNvPr id="17" name="Picture 16"/>
            <p:cNvPicPr>
              <a:picLocks/>
            </p:cNvPicPr>
            <p:nvPr/>
          </p:nvPicPr>
          <p:blipFill>
            <a:blip r:embed="rId4">
              <a:extLst/>
            </a:blip>
            <a:stretch>
              <a:fillRect/>
            </a:stretch>
          </p:blipFill>
          <p:spPr>
            <a:xfrm>
              <a:off x="0" y="0"/>
              <a:ext cx="5126922" cy="3363355"/>
            </a:xfrm>
            <a:prstGeom prst="rect">
              <a:avLst/>
            </a:prstGeom>
            <a:effectLst/>
          </p:spPr>
        </p:pic>
      </p:grpSp>
      <p:grpSp>
        <p:nvGrpSpPr>
          <p:cNvPr id="13" name="Group 12" descr="Chart"/>
          <p:cNvGrpSpPr/>
          <p:nvPr/>
        </p:nvGrpSpPr>
        <p:grpSpPr>
          <a:xfrm>
            <a:off x="7852164" y="504902"/>
            <a:ext cx="4212931" cy="2763763"/>
            <a:chOff x="0" y="0"/>
            <a:chExt cx="5126919" cy="3363355"/>
          </a:xfrm>
          <a:effectLst/>
        </p:grpSpPr>
        <p:pic>
          <p:nvPicPr>
            <p:cNvPr id="14" name="image08.png" descr="Chart"/>
            <p:cNvPicPr>
              <a:picLocks noChangeAspect="1"/>
            </p:cNvPicPr>
            <p:nvPr/>
          </p:nvPicPr>
          <p:blipFill>
            <a:blip r:embed="rId5">
              <a:extLst/>
            </a:blip>
            <a:stretch>
              <a:fillRect/>
            </a:stretch>
          </p:blipFill>
          <p:spPr>
            <a:xfrm>
              <a:off x="203200" y="203200"/>
              <a:ext cx="4720519" cy="2918855"/>
            </a:xfrm>
            <a:prstGeom prst="rect">
              <a:avLst/>
            </a:prstGeom>
          </p:spPr>
        </p:pic>
        <p:pic>
          <p:nvPicPr>
            <p:cNvPr id="15" name="Picture 14"/>
            <p:cNvPicPr>
              <a:picLocks/>
            </p:cNvPicPr>
            <p:nvPr/>
          </p:nvPicPr>
          <p:blipFill>
            <a:blip r:embed="rId4">
              <a:extLst/>
            </a:blip>
            <a:stretch>
              <a:fillRect/>
            </a:stretch>
          </p:blipFill>
          <p:spPr>
            <a:xfrm>
              <a:off x="0" y="0"/>
              <a:ext cx="5126919" cy="3363355"/>
            </a:xfrm>
            <a:prstGeom prst="rect">
              <a:avLst/>
            </a:prstGeom>
          </p:spPr>
        </p:pic>
      </p:grpSp>
    </p:spTree>
    <p:extLst>
      <p:ext uri="{BB962C8B-B14F-4D97-AF65-F5344CB8AC3E}">
        <p14:creationId xmlns:p14="http://schemas.microsoft.com/office/powerpoint/2010/main" val="195771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000">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14:bounceEnd="4000">
                                          <p:cBhvr additive="base">
                                            <p:cTn id="7" dur="500" fill="hold"/>
                                            <p:tgtEl>
                                              <p:spTgt spid="13"/>
                                            </p:tgtEl>
                                            <p:attrNameLst>
                                              <p:attrName>ppt_x</p:attrName>
                                            </p:attrNameLst>
                                          </p:cBhvr>
                                          <p:tavLst>
                                            <p:tav tm="0">
                                              <p:val>
                                                <p:strVal val="1+#ppt_w/2"/>
                                              </p:val>
                                            </p:tav>
                                            <p:tav tm="100000">
                                              <p:val>
                                                <p:strVal val="#ppt_x"/>
                                              </p:val>
                                            </p:tav>
                                          </p:tavLst>
                                        </p:anim>
                                        <p:anim calcmode="lin" valueType="num" p14:bounceEnd="4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14:bounceEnd="4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4000">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727" y="254046"/>
            <a:ext cx="6486432" cy="6486432"/>
          </a:xfrm>
          <a:prstGeom prst="rect">
            <a:avLst/>
          </a:prstGeom>
        </p:spPr>
      </p:pic>
      <p:sp>
        <p:nvSpPr>
          <p:cNvPr id="3" name="Title 1"/>
          <p:cNvSpPr txBox="1">
            <a:spLocks/>
          </p:cNvSpPr>
          <p:nvPr/>
        </p:nvSpPr>
        <p:spPr>
          <a:xfrm>
            <a:off x="6738548" y="3097235"/>
            <a:ext cx="4981373" cy="800054"/>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99">
                <a:solidFill>
                  <a:srgbClr val="FFFFFF"/>
                </a:solidFill>
              </a:rPr>
              <a:t>Get Started Today</a:t>
            </a:r>
          </a:p>
          <a:p>
            <a:r>
              <a:rPr sz="4799" err="1">
                <a:solidFill>
                  <a:srgbClr val="FFFFFF"/>
                </a:solidFill>
              </a:rPr>
              <a:t>xamarin.com</a:t>
            </a:r>
            <a:endParaRPr sz="4799">
              <a:solidFill>
                <a:srgbClr val="FFFFFF"/>
              </a:solidFill>
            </a:endParaRPr>
          </a:p>
        </p:txBody>
      </p:sp>
    </p:spTree>
    <p:extLst>
      <p:ext uri="{BB962C8B-B14F-4D97-AF65-F5344CB8AC3E}">
        <p14:creationId xmlns:p14="http://schemas.microsoft.com/office/powerpoint/2010/main" val="186647708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97D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solidFill>
                  <a:schemeClr val="bg1"/>
                </a:solidFill>
                <a:latin typeface="+mj-lt"/>
              </a:rPr>
              <a:t>Useful resources</a:t>
            </a:r>
            <a:endParaRPr lang="en-US" b="0" dirty="0">
              <a:solidFill>
                <a:schemeClr val="bg1"/>
              </a:solidFill>
              <a:latin typeface="+mj-lt"/>
            </a:endParaRPr>
          </a:p>
        </p:txBody>
      </p:sp>
      <p:sp>
        <p:nvSpPr>
          <p:cNvPr id="4" name="Text Placeholder 3"/>
          <p:cNvSpPr>
            <a:spLocks noGrp="1"/>
          </p:cNvSpPr>
          <p:nvPr>
            <p:ph type="body" sz="quarter" idx="10"/>
          </p:nvPr>
        </p:nvSpPr>
        <p:spPr>
          <a:xfrm>
            <a:off x="274638" y="1212850"/>
            <a:ext cx="11887200" cy="4419671"/>
          </a:xfrm>
        </p:spPr>
        <p:txBody>
          <a:bodyPr/>
          <a:lstStyle/>
          <a:p>
            <a:endParaRPr lang="en-US" sz="3200" dirty="0" smtClean="0">
              <a:solidFill>
                <a:schemeClr val="bg1"/>
              </a:solidFill>
            </a:endParaRPr>
          </a:p>
          <a:p>
            <a:r>
              <a:rPr lang="en-US" sz="3200" dirty="0" smtClean="0">
                <a:solidFill>
                  <a:schemeClr val="bg1"/>
                </a:solidFill>
              </a:rPr>
              <a:t>http://bit.do/xamuniyoutube</a:t>
            </a:r>
          </a:p>
          <a:p>
            <a:endParaRPr lang="en-US" sz="3200" dirty="0">
              <a:solidFill>
                <a:schemeClr val="bg1"/>
              </a:solidFill>
            </a:endParaRPr>
          </a:p>
          <a:p>
            <a:r>
              <a:rPr lang="en-US" sz="3200" dirty="0">
                <a:solidFill>
                  <a:schemeClr val="bg1"/>
                </a:solidFill>
              </a:rPr>
              <a:t>http://</a:t>
            </a:r>
            <a:r>
              <a:rPr lang="en-US" sz="3200" dirty="0" smtClean="0">
                <a:solidFill>
                  <a:schemeClr val="bg1"/>
                </a:solidFill>
              </a:rPr>
              <a:t>bit.do/getxamarinuniveristy</a:t>
            </a:r>
          </a:p>
          <a:p>
            <a:endParaRPr lang="en-US" sz="3200" dirty="0" smtClean="0">
              <a:solidFill>
                <a:schemeClr val="bg1"/>
              </a:solidFill>
            </a:endParaRPr>
          </a:p>
          <a:p>
            <a:r>
              <a:rPr lang="en-US" sz="3200" dirty="0" smtClean="0">
                <a:solidFill>
                  <a:schemeClr val="bg1"/>
                </a:solidFill>
              </a:rPr>
              <a:t>https</a:t>
            </a:r>
            <a:r>
              <a:rPr lang="en-US" sz="3200" dirty="0">
                <a:solidFill>
                  <a:schemeClr val="bg1"/>
                </a:solidFill>
              </a:rPr>
              <a:t>://</a:t>
            </a:r>
            <a:r>
              <a:rPr lang="en-US" sz="3200" dirty="0" err="1">
                <a:solidFill>
                  <a:schemeClr val="bg1"/>
                </a:solidFill>
              </a:rPr>
              <a:t>azure.microsoft.com</a:t>
            </a:r>
            <a:endParaRPr lang="en-US" sz="3200" dirty="0">
              <a:solidFill>
                <a:schemeClr val="bg1"/>
              </a:solidFill>
            </a:endParaRPr>
          </a:p>
          <a:p>
            <a:endParaRPr lang="en-US" sz="3200" dirty="0" smtClean="0">
              <a:solidFill>
                <a:schemeClr val="bg1"/>
              </a:solidFill>
            </a:endParaRPr>
          </a:p>
          <a:p>
            <a:r>
              <a:rPr lang="en-US" sz="3200" dirty="0" smtClean="0">
                <a:solidFill>
                  <a:schemeClr val="bg1"/>
                </a:solidFill>
              </a:rPr>
              <a:t>https://</a:t>
            </a:r>
            <a:r>
              <a:rPr lang="en-US" sz="3200" dirty="0" err="1" smtClean="0">
                <a:solidFill>
                  <a:schemeClr val="bg1"/>
                </a:solidFill>
              </a:rPr>
              <a:t>docs.microsoft.com</a:t>
            </a:r>
            <a:endParaRPr lang="en-US" sz="3200" dirty="0" smtClean="0">
              <a:solidFill>
                <a:schemeClr val="bg1"/>
              </a:solidFill>
            </a:endParaRPr>
          </a:p>
        </p:txBody>
      </p:sp>
    </p:spTree>
    <p:extLst>
      <p:ext uri="{BB962C8B-B14F-4D97-AF65-F5344CB8AC3E}">
        <p14:creationId xmlns:p14="http://schemas.microsoft.com/office/powerpoint/2010/main" val="31409565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chor="ctr"/>
          <a:lstStyle/>
          <a:p>
            <a:pPr algn="ctr"/>
            <a:r>
              <a:rPr lang="en-US" dirty="0" smtClean="0">
                <a:solidFill>
                  <a:schemeClr val="accent3"/>
                </a:solidFill>
              </a:rPr>
              <a:t>Cross platform != Hybrid</a:t>
            </a:r>
            <a:endParaRPr lang="en-US" dirty="0">
              <a:solidFill>
                <a:schemeClr val="accent3"/>
              </a:solidFill>
            </a:endParaRPr>
          </a:p>
        </p:txBody>
      </p:sp>
    </p:spTree>
    <p:extLst>
      <p:ext uri="{BB962C8B-B14F-4D97-AF65-F5344CB8AC3E}">
        <p14:creationId xmlns:p14="http://schemas.microsoft.com/office/powerpoint/2010/main" val="37250766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4800" dirty="0" smtClean="0">
                <a:solidFill>
                  <a:schemeClr val="tx1"/>
                </a:solidFill>
              </a:rPr>
              <a:t>Introducing</a:t>
            </a:r>
            <a:r>
              <a:rPr lang="en-US" sz="7343" dirty="0" smtClean="0">
                <a:solidFill>
                  <a:schemeClr val="tx1"/>
                </a:solidFill>
              </a:rPr>
              <a:t/>
            </a:r>
            <a:br>
              <a:rPr lang="en-US" sz="7343" dirty="0" smtClean="0">
                <a:solidFill>
                  <a:schemeClr val="tx1"/>
                </a:solidFill>
              </a:rPr>
            </a:br>
            <a:r>
              <a:rPr lang="en-US" sz="7343" dirty="0" smtClean="0">
                <a:solidFill>
                  <a:schemeClr val="tx1"/>
                </a:solidFill>
              </a:rPr>
              <a:t>Microsoft Azure</a:t>
            </a:r>
            <a:endParaRPr lang="en-US" sz="7343" dirty="0">
              <a:solidFill>
                <a:schemeClr val="tx1"/>
              </a:solidFill>
            </a:endParaRPr>
          </a:p>
        </p:txBody>
      </p:sp>
    </p:spTree>
    <p:extLst>
      <p:ext uri="{BB962C8B-B14F-4D97-AF65-F5344CB8AC3E}">
        <p14:creationId xmlns:p14="http://schemas.microsoft.com/office/powerpoint/2010/main" val="210314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271" y="91199"/>
            <a:ext cx="3321937" cy="332193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64085" y="3854760"/>
            <a:ext cx="2258973" cy="2577623"/>
          </a:xfrm>
          <a:prstGeom prst="rect">
            <a:avLst/>
          </a:prstGeom>
        </p:spPr>
      </p:pic>
      <p:sp>
        <p:nvSpPr>
          <p:cNvPr id="4" name="Rectangle 3"/>
          <p:cNvSpPr/>
          <p:nvPr/>
        </p:nvSpPr>
        <p:spPr bwMode="auto">
          <a:xfrm>
            <a:off x="5473130" y="1495903"/>
            <a:ext cx="6279182" cy="83415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87" tIns="0" rIns="124287"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07" spc="-102" dirty="0">
                <a:ln w="3175">
                  <a:noFill/>
                </a:ln>
                <a:solidFill>
                  <a:schemeClr val="bg1"/>
                </a:solidFill>
                <a:latin typeface="Segoe UI Light" pitchFamily="34" charset="0"/>
                <a:cs typeface="Arial" charset="0"/>
              </a:rPr>
              <a:t>What is the cloud?</a:t>
            </a:r>
            <a:endParaRPr lang="en-US" altLang="zh-CN" sz="5507" spc="-102" dirty="0">
              <a:ln w="3175">
                <a:noFill/>
              </a:ln>
              <a:solidFill>
                <a:schemeClr val="bg1"/>
              </a:solidFill>
              <a:latin typeface="Segoe UI Light" pitchFamily="34" charset="0"/>
              <a:cs typeface="Arial" charset="0"/>
            </a:endParaRPr>
          </a:p>
        </p:txBody>
      </p:sp>
      <p:sp>
        <p:nvSpPr>
          <p:cNvPr id="3" name="Text Placeholder 2"/>
          <p:cNvSpPr>
            <a:spLocks noGrp="1"/>
          </p:cNvSpPr>
          <p:nvPr>
            <p:ph idx="4294967295"/>
          </p:nvPr>
        </p:nvSpPr>
        <p:spPr>
          <a:xfrm>
            <a:off x="6157913" y="2641600"/>
            <a:ext cx="6278562" cy="2587625"/>
          </a:xfrm>
          <a:prstGeom prst="rect">
            <a:avLst/>
          </a:prstGeom>
        </p:spPr>
        <p:txBody>
          <a:bodyPr>
            <a:normAutofit/>
          </a:bodyPr>
          <a:lstStyle/>
          <a:p>
            <a:pPr marL="0" indent="0">
              <a:buNone/>
            </a:pPr>
            <a:r>
              <a:rPr lang="en-US" sz="4080" dirty="0">
                <a:solidFill>
                  <a:schemeClr val="bg1">
                    <a:alpha val="99000"/>
                  </a:schemeClr>
                </a:solidFill>
                <a:latin typeface="Segoe UI Light" pitchFamily="34" charset="0"/>
              </a:rPr>
              <a:t>An approach to computing that’s about internet scale </a:t>
            </a:r>
            <a:br>
              <a:rPr lang="en-US" sz="4080" dirty="0">
                <a:solidFill>
                  <a:schemeClr val="bg1">
                    <a:alpha val="99000"/>
                  </a:schemeClr>
                </a:solidFill>
                <a:latin typeface="Segoe UI Light" pitchFamily="34" charset="0"/>
              </a:rPr>
            </a:br>
            <a:r>
              <a:rPr lang="en-US" sz="4080" dirty="0">
                <a:solidFill>
                  <a:schemeClr val="bg1">
                    <a:alpha val="99000"/>
                  </a:schemeClr>
                </a:solidFill>
                <a:latin typeface="Segoe UI Light" pitchFamily="34" charset="0"/>
              </a:rPr>
              <a:t>and 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1058" y="1075006"/>
            <a:ext cx="1375526" cy="1359623"/>
          </a:xfrm>
          <a:prstGeom prst="rect">
            <a:avLst/>
          </a:prstGeom>
        </p:spPr>
      </p:pic>
    </p:spTree>
    <p:extLst>
      <p:ext uri="{BB962C8B-B14F-4D97-AF65-F5344CB8AC3E}">
        <p14:creationId xmlns:p14="http://schemas.microsoft.com/office/powerpoint/2010/main" val="170780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8436" y="233363"/>
            <a:ext cx="11176001" cy="762000"/>
          </a:xfrm>
          <a:prstGeom prst="rect">
            <a:avLst/>
          </a:prstGeom>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279358" y="1475003"/>
            <a:ext cx="3631646" cy="4066395"/>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consume</a:t>
              </a:r>
            </a:p>
          </p:txBody>
        </p:sp>
        <p:sp>
          <p:nvSpPr>
            <p:cNvPr id="24" name="TextBox 23"/>
            <p:cNvSpPr txBox="1"/>
            <p:nvPr/>
          </p:nvSpPr>
          <p:spPr>
            <a:xfrm>
              <a:off x="9035797" y="3364369"/>
              <a:ext cx="1528581"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SaaS</a:t>
              </a:r>
              <a:endParaRPr lang="en-US" sz="5405" dirty="0">
                <a:latin typeface="Segoe UI Light" pitchFamily="34" charset="0"/>
              </a:endParaRPr>
            </a:p>
          </p:txBody>
        </p:sp>
      </p:grpSp>
      <p:grpSp>
        <p:nvGrpSpPr>
          <p:cNvPr id="11" name="Group 10"/>
          <p:cNvGrpSpPr/>
          <p:nvPr/>
        </p:nvGrpSpPr>
        <p:grpSpPr>
          <a:xfrm>
            <a:off x="4404843" y="1475003"/>
            <a:ext cx="3631646" cy="4066395"/>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sz="3672" dirty="0">
                  <a:solidFill>
                    <a:schemeClr val="bg1">
                      <a:alpha val="99000"/>
                    </a:schemeClr>
                  </a:solidFill>
                </a:rPr>
                <a:t>build</a:t>
              </a:r>
            </a:p>
          </p:txBody>
        </p:sp>
        <p:sp>
          <p:nvSpPr>
            <p:cNvPr id="30" name="TextBox 29"/>
            <p:cNvSpPr txBox="1"/>
            <p:nvPr/>
          </p:nvSpPr>
          <p:spPr>
            <a:xfrm>
              <a:off x="5267226" y="3350719"/>
              <a:ext cx="1552498" cy="954855"/>
            </a:xfrm>
            <a:prstGeom prst="rect">
              <a:avLst/>
            </a:prstGeom>
            <a:noFill/>
          </p:spPr>
          <p:txBody>
            <a:bodyPr wrap="none" lIns="124326" tIns="62162" rIns="124326" bIns="62162" rtlCol="0">
              <a:spAutoFit/>
            </a:bodyPr>
            <a:lstStyle>
              <a:defPPr>
                <a:defRPr lang="en-US"/>
              </a:defPPr>
              <a:lvl1pPr>
                <a:defRPr sz="5300">
                  <a:solidFill>
                    <a:schemeClr val="accent2">
                      <a:alpha val="99000"/>
                    </a:schemeClr>
                  </a:solidFill>
                  <a:latin typeface="Segoe" pitchFamily="34" charset="0"/>
                </a:defRPr>
              </a:lvl1pPr>
            </a:lstStyle>
            <a:p>
              <a:r>
                <a:rPr lang="en-US" sz="5405" dirty="0" err="1">
                  <a:latin typeface="Segoe UI Light" pitchFamily="34" charset="0"/>
                </a:rPr>
                <a:t>PaaS</a:t>
              </a:r>
              <a:endParaRPr lang="en-US" sz="5405" dirty="0">
                <a:latin typeface="Segoe UI Light" pitchFamily="34" charset="0"/>
              </a:endParaRPr>
            </a:p>
          </p:txBody>
        </p:sp>
      </p:grpSp>
      <p:grpSp>
        <p:nvGrpSpPr>
          <p:cNvPr id="10" name="Group 9"/>
          <p:cNvGrpSpPr/>
          <p:nvPr/>
        </p:nvGrpSpPr>
        <p:grpSpPr>
          <a:xfrm>
            <a:off x="530328" y="1475003"/>
            <a:ext cx="3631646" cy="4066395"/>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a:endParaRPr lang="en-US" sz="2244"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74846"/>
            </a:xfrm>
            <a:prstGeom prst="rect">
              <a:avLst/>
            </a:prstGeom>
          </p:spPr>
          <p:txBody>
            <a:bodyPr wrap="square">
              <a:spAutoFit/>
            </a:bodyPr>
            <a:lstStyle/>
            <a:p>
              <a:pPr algn="ctr" defTabSz="1242925">
                <a:lnSpc>
                  <a:spcPct val="90000"/>
                </a:lnSpc>
              </a:pPr>
              <a:r>
                <a:rPr lang="en-US" sz="204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72" dirty="0">
                  <a:solidFill>
                    <a:schemeClr val="bg1">
                      <a:alpha val="99000"/>
                    </a:schemeClr>
                  </a:solidFill>
                </a:rPr>
                <a:t>host</a:t>
              </a:r>
              <a:endParaRPr lang="en-US" sz="1632" dirty="0">
                <a:solidFill>
                  <a:schemeClr val="bg1">
                    <a:alpha val="99000"/>
                  </a:schemeClr>
                </a:solidFill>
              </a:endParaRPr>
            </a:p>
          </p:txBody>
        </p:sp>
        <p:sp>
          <p:nvSpPr>
            <p:cNvPr id="36" name="TextBox 35"/>
            <p:cNvSpPr txBox="1"/>
            <p:nvPr/>
          </p:nvSpPr>
          <p:spPr>
            <a:xfrm>
              <a:off x="1566806" y="3337070"/>
              <a:ext cx="1384311" cy="954855"/>
            </a:xfrm>
            <a:prstGeom prst="rect">
              <a:avLst/>
            </a:prstGeom>
            <a:noFill/>
          </p:spPr>
          <p:txBody>
            <a:bodyPr wrap="none" lIns="124326" tIns="62162" rIns="124326" bIns="62162" rtlCol="0">
              <a:spAutoFit/>
            </a:bodyPr>
            <a:lstStyle/>
            <a:p>
              <a:r>
                <a:rPr lang="en-US" sz="5405" dirty="0" err="1">
                  <a:solidFill>
                    <a:schemeClr val="accent2">
                      <a:alpha val="99000"/>
                    </a:schemeClr>
                  </a:solidFill>
                  <a:latin typeface="Segoe UI Light" pitchFamily="34" charset="0"/>
                </a:rPr>
                <a:t>IaaS</a:t>
              </a:r>
              <a:endParaRPr lang="en-US" sz="5405"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114198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a:t>
            </a:r>
            <a:r>
              <a:rPr lang="en-US" dirty="0" err="1" smtClean="0"/>
              <a:t>a.k.a</a:t>
            </a:r>
            <a:r>
              <a:rPr lang="en-US" dirty="0" smtClean="0"/>
              <a:t> Cloud Models) </a:t>
            </a:r>
            <a:endParaRPr lang="en-US" dirty="0"/>
          </a:p>
        </p:txBody>
      </p:sp>
      <p:grpSp>
        <p:nvGrpSpPr>
          <p:cNvPr id="94" name="Group 93"/>
          <p:cNvGrpSpPr/>
          <p:nvPr/>
        </p:nvGrpSpPr>
        <p:grpSpPr>
          <a:xfrm>
            <a:off x="203256" y="1168337"/>
            <a:ext cx="2525734" cy="5275788"/>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On Premises</a:t>
              </a:r>
            </a:p>
          </p:txBody>
        </p:sp>
        <p:sp>
          <p:nvSpPr>
            <p:cNvPr id="96" name="Rectangle 95"/>
            <p:cNvSpPr/>
            <p:nvPr/>
          </p:nvSpPr>
          <p:spPr>
            <a:xfrm>
              <a:off x="1396458" y="5537987"/>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chemeClr val="accent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a:solidFill>
                    <a:schemeClr val="bg1"/>
                  </a:solidFill>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chemeClr val="accent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Runtime</a:t>
              </a:r>
            </a:p>
          </p:txBody>
        </p:sp>
        <p:sp>
          <p:nvSpPr>
            <p:cNvPr id="105" name="Left Brace 104"/>
            <p:cNvSpPr/>
            <p:nvPr/>
          </p:nvSpPr>
          <p:spPr>
            <a:xfrm>
              <a:off x="1141136"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latin typeface="Segoe UI"/>
                <a:ea typeface="Segoe UI" pitchFamily="34" charset="0"/>
                <a:cs typeface="Segoe UI" pitchFamily="34" charset="0"/>
              </a:endParaRPr>
            </a:p>
          </p:txBody>
        </p:sp>
        <p:sp>
          <p:nvSpPr>
            <p:cNvPr id="106" name="TextBox 52"/>
            <p:cNvSpPr txBox="1"/>
            <p:nvPr/>
          </p:nvSpPr>
          <p:spPr>
            <a:xfrm>
              <a:off x="855665"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07" name="Group 106"/>
          <p:cNvGrpSpPr/>
          <p:nvPr/>
        </p:nvGrpSpPr>
        <p:grpSpPr>
          <a:xfrm>
            <a:off x="3089560" y="1168338"/>
            <a:ext cx="3129703" cy="5335022"/>
            <a:chOff x="3377366" y="1698693"/>
            <a:chExt cx="2771925" cy="4727602"/>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Infrastructure</a:t>
              </a:r>
            </a:p>
            <a:p>
              <a:pPr algn="ctr" defTabSz="1492316">
                <a:defRPr/>
              </a:pPr>
              <a:r>
                <a:rPr lang="en-US" sz="1904" dirty="0">
                  <a:solidFill>
                    <a:schemeClr val="tx1"/>
                  </a:solidFill>
                  <a:latin typeface="Segoe UI"/>
                  <a:ea typeface="Kozuka Gothic Pro R" pitchFamily="34" charset="-128"/>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a:solidFill>
                    <a:schemeClr val="bg1"/>
                  </a:solidFill>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19" name="TextBox 56"/>
            <p:cNvSpPr txBox="1"/>
            <p:nvPr/>
          </p:nvSpPr>
          <p:spPr>
            <a:xfrm flipH="1">
              <a:off x="5744775" y="4502039"/>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Platform</a:t>
              </a:r>
            </a:p>
            <a:p>
              <a:pPr algn="ctr" defTabSz="1492316">
                <a:defRPr/>
              </a:pPr>
              <a:r>
                <a:rPr lang="en-US" sz="1904" dirty="0">
                  <a:solidFill>
                    <a:schemeClr val="tx1"/>
                  </a:solidFill>
                  <a:latin typeface="Segoe UI"/>
                  <a:ea typeface="Kozuka Gothic Pro R" pitchFamily="34" charset="-128"/>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5" name="TextBox 54"/>
            <p:cNvSpPr txBox="1"/>
            <p:nvPr/>
          </p:nvSpPr>
          <p:spPr>
            <a:xfrm flipH="1">
              <a:off x="8281326" y="3875672"/>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solidFill>
                    <a:schemeClr val="bg1"/>
                  </a:solidFill>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chemeClr val="accent6"/>
            </a:solidFill>
            <a:ln w="9525" cap="flat" cmpd="sng" algn="ctr">
              <a:noFill/>
              <a:prstDash val="solid"/>
            </a:ln>
            <a:effectLst/>
          </p:spPr>
          <p:txBody>
            <a:bodyPr rtlCol="0" anchor="t" anchorCtr="0"/>
            <a:lstStyle/>
            <a:p>
              <a:pPr algn="ctr" defTabSz="1492316">
                <a:defRPr/>
              </a:pPr>
              <a:r>
                <a:rPr lang="en-US" sz="1904" kern="0">
                  <a:solidFill>
                    <a:schemeClr val="bg1"/>
                  </a:solidFill>
                  <a:latin typeface="Segoe UI"/>
                  <a:ea typeface="Segoe UI" pitchFamily="34" charset="0"/>
                  <a:cs typeface="Segoe UI" pitchFamily="34" charset="0"/>
                </a:rPr>
                <a:t>Data</a:t>
              </a:r>
            </a:p>
          </p:txBody>
        </p:sp>
      </p:grpSp>
      <p:grpSp>
        <p:nvGrpSpPr>
          <p:cNvPr id="137" name="Group 136"/>
          <p:cNvGrpSpPr/>
          <p:nvPr/>
        </p:nvGrpSpPr>
        <p:grpSpPr>
          <a:xfrm>
            <a:off x="9496834" y="1168338"/>
            <a:ext cx="2781772" cy="5285123"/>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sz="2448" dirty="0">
                  <a:solidFill>
                    <a:schemeClr val="tx1"/>
                  </a:solidFill>
                  <a:latin typeface="Segoe UI"/>
                  <a:ea typeface="Kozuka Gothic Pro R" pitchFamily="34" charset="-128"/>
                </a:rPr>
                <a:t>Software</a:t>
              </a:r>
            </a:p>
            <a:p>
              <a:pPr algn="ctr" defTabSz="1492316">
                <a:defRPr/>
              </a:pPr>
              <a:r>
                <a:rPr lang="en-US" sz="1904" dirty="0">
                  <a:solidFill>
                    <a:schemeClr val="tx1"/>
                  </a:solidFill>
                  <a:latin typeface="Segoe UI"/>
                  <a:ea typeface="Kozuka Gothic Pro R" pitchFamily="34" charset="-128"/>
                </a:rPr>
                <a:t>(as a Service)</a:t>
              </a:r>
            </a:p>
          </p:txBody>
        </p:sp>
        <p:sp>
          <p:nvSpPr>
            <p:cNvPr id="139" name="Left Brace 138"/>
            <p:cNvSpPr/>
            <p:nvPr/>
          </p:nvSpPr>
          <p:spPr>
            <a:xfrm flipH="1">
              <a:off x="10688404" y="2335204"/>
              <a:ext cx="343183"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latin typeface="Segoe UI"/>
                <a:ea typeface="Segoe UI" pitchFamily="34" charset="0"/>
                <a:cs typeface="Segoe UI" pitchFamily="34" charset="0"/>
              </a:endParaRPr>
            </a:p>
          </p:txBody>
        </p:sp>
        <p:sp>
          <p:nvSpPr>
            <p:cNvPr id="140" name="TextBox 64"/>
            <p:cNvSpPr txBox="1"/>
            <p:nvPr/>
          </p:nvSpPr>
          <p:spPr>
            <a:xfrm flipH="1">
              <a:off x="10899411" y="3403768"/>
              <a:ext cx="404516" cy="192425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latin typeface="Segoe UI"/>
                  <a:ea typeface="Kozuka Gothic Pro R" pitchFamily="34" charset="-128"/>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a:solidFill>
                    <a:schemeClr val="bg1"/>
                  </a:solidFill>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a:solidFill>
                    <a:schemeClr val="bg1"/>
                  </a:solidFill>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13687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Cloud Services </a:t>
            </a:r>
            <a:r>
              <a:rPr lang="en-US" i="1" dirty="0" smtClean="0">
                <a:solidFill>
                  <a:srgbClr val="002060"/>
                </a:solidFill>
              </a:rPr>
              <a:t>hungry </a:t>
            </a:r>
            <a:r>
              <a:rPr lang="en-US" i="1" dirty="0" err="1" smtClean="0">
                <a:solidFill>
                  <a:srgbClr val="002060"/>
                </a:solidFill>
              </a:rPr>
              <a:t>kya</a:t>
            </a:r>
            <a:r>
              <a:rPr lang="en-US" i="1" dirty="0" smtClean="0">
                <a:solidFill>
                  <a:srgbClr val="002060"/>
                </a:solidFill>
              </a:rPr>
              <a:t>!</a:t>
            </a:r>
            <a:endParaRPr lang="en-US" i="1" dirty="0">
              <a:solidFill>
                <a:srgbClr val="002060"/>
              </a:solidFill>
            </a:endParaRPr>
          </a:p>
        </p:txBody>
      </p:sp>
      <p:grpSp>
        <p:nvGrpSpPr>
          <p:cNvPr id="94" name="Group 93"/>
          <p:cNvGrpSpPr/>
          <p:nvPr/>
        </p:nvGrpSpPr>
        <p:grpSpPr>
          <a:xfrm>
            <a:off x="185671" y="1168337"/>
            <a:ext cx="2543319" cy="5275788"/>
            <a:chOff x="840090" y="1698693"/>
            <a:chExt cx="2252576"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a:solidFill>
                    <a:srgbClr val="002060"/>
                  </a:solidFill>
                  <a:latin typeface="Segoe UI"/>
                  <a:ea typeface="Kozuka Gothic Pro R" pitchFamily="34" charset="-128"/>
                </a:rPr>
                <a:t>On </a:t>
              </a:r>
              <a:r>
                <a:rPr lang="en-US" dirty="0" smtClean="0">
                  <a:solidFill>
                    <a:srgbClr val="002060"/>
                  </a:solidFill>
                  <a:latin typeface="Segoe UI"/>
                  <a:ea typeface="Kozuka Gothic Pro R" pitchFamily="34" charset="-128"/>
                </a:rPr>
                <a:t>Premises</a:t>
              </a:r>
            </a:p>
            <a:p>
              <a:pPr marL="0" lvl="1" algn="ctr" defTabSz="1492194">
                <a:defRPr/>
              </a:pPr>
              <a:r>
                <a:rPr lang="en-US" sz="2448" dirty="0" smtClean="0">
                  <a:solidFill>
                    <a:srgbClr val="002060"/>
                  </a:solidFill>
                  <a:latin typeface="Segoe UI"/>
                  <a:ea typeface="Kozuka Gothic Pro R" pitchFamily="34" charset="-128"/>
                </a:rPr>
                <a:t>Made at home</a:t>
              </a:r>
              <a:endParaRPr lang="en-US" sz="2448" dirty="0">
                <a:solidFill>
                  <a:srgbClr val="002060"/>
                </a:solidFill>
                <a:latin typeface="Segoe UI"/>
                <a:ea typeface="Kozuka Gothic Pro R" pitchFamily="34" charset="-128"/>
              </a:endParaRPr>
            </a:p>
          </p:txBody>
        </p:sp>
        <p:sp>
          <p:nvSpPr>
            <p:cNvPr id="96" name="Rectangle 95"/>
            <p:cNvSpPr/>
            <p:nvPr/>
          </p:nvSpPr>
          <p:spPr>
            <a:xfrm>
              <a:off x="1396458" y="5537987"/>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Toppings</a:t>
              </a:r>
              <a:endParaRPr lang="en-US" sz="1904" dirty="0">
                <a:solidFill>
                  <a:schemeClr val="bg1"/>
                </a:solidFill>
                <a:latin typeface="Segoe UI"/>
                <a:ea typeface="Segoe UI" pitchFamily="34" charset="0"/>
                <a:cs typeface="Segoe UI" pitchFamily="34" charset="0"/>
              </a:endParaRPr>
            </a:p>
          </p:txBody>
        </p:sp>
        <p:sp>
          <p:nvSpPr>
            <p:cNvPr id="97" name="Rectangle 96"/>
            <p:cNvSpPr/>
            <p:nvPr/>
          </p:nvSpPr>
          <p:spPr>
            <a:xfrm>
              <a:off x="1396458" y="5083168"/>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Tomato Sauce</a:t>
              </a:r>
              <a:endParaRPr lang="en-US" sz="1904" dirty="0">
                <a:solidFill>
                  <a:schemeClr val="bg1"/>
                </a:solidFill>
                <a:latin typeface="Segoe UI"/>
                <a:ea typeface="Segoe UI" pitchFamily="34" charset="0"/>
                <a:cs typeface="Segoe UI" pitchFamily="34" charset="0"/>
              </a:endParaRPr>
            </a:p>
          </p:txBody>
        </p:sp>
        <p:sp>
          <p:nvSpPr>
            <p:cNvPr id="98" name="Rectangle 97"/>
            <p:cNvSpPr/>
            <p:nvPr/>
          </p:nvSpPr>
          <p:spPr>
            <a:xfrm>
              <a:off x="1396458" y="599280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Cheese</a:t>
              </a:r>
              <a:endParaRPr lang="en-US" sz="1904" dirty="0">
                <a:solidFill>
                  <a:schemeClr val="bg1"/>
                </a:solidFill>
                <a:latin typeface="Segoe UI"/>
                <a:ea typeface="Segoe UI" pitchFamily="34" charset="0"/>
                <a:cs typeface="Segoe UI" pitchFamily="34" charset="0"/>
              </a:endParaRPr>
            </a:p>
          </p:txBody>
        </p:sp>
        <p:sp>
          <p:nvSpPr>
            <p:cNvPr id="99" name="Rectangle 98"/>
            <p:cNvSpPr/>
            <p:nvPr/>
          </p:nvSpPr>
          <p:spPr>
            <a:xfrm>
              <a:off x="1396458" y="4173530"/>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Fire</a:t>
              </a:r>
              <a:endParaRPr lang="en-US" sz="1904" dirty="0">
                <a:solidFill>
                  <a:schemeClr val="bg1"/>
                </a:solidFill>
                <a:latin typeface="Segoe UI"/>
                <a:ea typeface="Segoe UI" pitchFamily="34" charset="0"/>
                <a:cs typeface="Segoe UI" pitchFamily="34" charset="0"/>
              </a:endParaRPr>
            </a:p>
          </p:txBody>
        </p:sp>
        <p:sp>
          <p:nvSpPr>
            <p:cNvPr id="100" name="Rectangle 99"/>
            <p:cNvSpPr/>
            <p:nvPr/>
          </p:nvSpPr>
          <p:spPr>
            <a:xfrm>
              <a:off x="1396458" y="3718711"/>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Owen</a:t>
              </a:r>
              <a:endParaRPr lang="en-US" sz="1904" dirty="0">
                <a:solidFill>
                  <a:schemeClr val="bg1"/>
                </a:solidFill>
                <a:latin typeface="Segoe UI"/>
                <a:ea typeface="Segoe UI" pitchFamily="34" charset="0"/>
                <a:cs typeface="Segoe UI" pitchFamily="34" charset="0"/>
              </a:endParaRPr>
            </a:p>
          </p:txBody>
        </p:sp>
        <p:sp>
          <p:nvSpPr>
            <p:cNvPr id="101" name="Rectangle 100"/>
            <p:cNvSpPr/>
            <p:nvPr/>
          </p:nvSpPr>
          <p:spPr>
            <a:xfrm>
              <a:off x="1396458" y="4628349"/>
              <a:ext cx="1638241" cy="381000"/>
            </a:xfrm>
            <a:prstGeom prst="rect">
              <a:avLst/>
            </a:prstGeom>
            <a:solidFill>
              <a:schemeClr val="accent1"/>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Pizza Dough</a:t>
              </a:r>
              <a:endParaRPr lang="en-US" sz="1904" dirty="0">
                <a:solidFill>
                  <a:schemeClr val="bg1"/>
                </a:solidFill>
                <a:latin typeface="Segoe UI"/>
                <a:ea typeface="Segoe UI" pitchFamily="34" charset="0"/>
                <a:cs typeface="Segoe UI" pitchFamily="34" charset="0"/>
              </a:endParaRPr>
            </a:p>
          </p:txBody>
        </p:sp>
        <p:sp>
          <p:nvSpPr>
            <p:cNvPr id="102" name="Rectangle 101"/>
            <p:cNvSpPr/>
            <p:nvPr/>
          </p:nvSpPr>
          <p:spPr>
            <a:xfrm>
              <a:off x="1396458" y="2809073"/>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Soda</a:t>
              </a:r>
              <a:endParaRPr lang="en-US" sz="1904" dirty="0">
                <a:solidFill>
                  <a:schemeClr val="bg1"/>
                </a:solidFill>
                <a:latin typeface="Segoe UI"/>
                <a:ea typeface="Segoe UI" pitchFamily="34" charset="0"/>
                <a:cs typeface="Segoe UI" pitchFamily="34" charset="0"/>
              </a:endParaRPr>
            </a:p>
          </p:txBody>
        </p:sp>
        <p:sp>
          <p:nvSpPr>
            <p:cNvPr id="103" name="Rectangle 102"/>
            <p:cNvSpPr/>
            <p:nvPr/>
          </p:nvSpPr>
          <p:spPr>
            <a:xfrm>
              <a:off x="1396458" y="2354254"/>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Dining Table</a:t>
              </a:r>
              <a:endParaRPr lang="en-US" sz="1904" dirty="0">
                <a:solidFill>
                  <a:schemeClr val="bg1"/>
                </a:solidFill>
                <a:latin typeface="Segoe UI"/>
                <a:ea typeface="Segoe UI" pitchFamily="34" charset="0"/>
                <a:cs typeface="Segoe UI" pitchFamily="34" charset="0"/>
              </a:endParaRPr>
            </a:p>
          </p:txBody>
        </p:sp>
        <p:sp>
          <p:nvSpPr>
            <p:cNvPr id="104" name="Rectangle 103"/>
            <p:cNvSpPr/>
            <p:nvPr/>
          </p:nvSpPr>
          <p:spPr>
            <a:xfrm>
              <a:off x="1396458" y="3263892"/>
              <a:ext cx="1638241" cy="381000"/>
            </a:xfrm>
            <a:prstGeom prst="rect">
              <a:avLst/>
            </a:prstGeom>
            <a:solidFill>
              <a:schemeClr val="accent1"/>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Electricity/Gas</a:t>
              </a:r>
              <a:endParaRPr lang="en-US" sz="1904" dirty="0">
                <a:solidFill>
                  <a:schemeClr val="bg1"/>
                </a:solidFill>
                <a:latin typeface="Segoe UI"/>
                <a:ea typeface="Segoe UI" pitchFamily="34" charset="0"/>
                <a:cs typeface="Segoe UI" pitchFamily="34" charset="0"/>
              </a:endParaRPr>
            </a:p>
          </p:txBody>
        </p:sp>
        <p:sp>
          <p:nvSpPr>
            <p:cNvPr id="105" name="Left Brace 104"/>
            <p:cNvSpPr/>
            <p:nvPr/>
          </p:nvSpPr>
          <p:spPr>
            <a:xfrm>
              <a:off x="1141135" y="2354254"/>
              <a:ext cx="245896"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492316">
                <a:defRPr/>
              </a:pPr>
              <a:endParaRPr lang="en-US" sz="1904">
                <a:solidFill>
                  <a:srgbClr val="002060"/>
                </a:solidFill>
                <a:latin typeface="Segoe UI"/>
                <a:ea typeface="Segoe UI" pitchFamily="34" charset="0"/>
                <a:cs typeface="Segoe UI" pitchFamily="34" charset="0"/>
              </a:endParaRPr>
            </a:p>
          </p:txBody>
        </p:sp>
        <p:sp>
          <p:nvSpPr>
            <p:cNvPr id="106" name="TextBox 52"/>
            <p:cNvSpPr txBox="1"/>
            <p:nvPr/>
          </p:nvSpPr>
          <p:spPr>
            <a:xfrm>
              <a:off x="840090" y="3819157"/>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07" name="Group 106"/>
          <p:cNvGrpSpPr/>
          <p:nvPr/>
        </p:nvGrpSpPr>
        <p:grpSpPr>
          <a:xfrm>
            <a:off x="3089560" y="1168338"/>
            <a:ext cx="3129703" cy="5275791"/>
            <a:chOff x="3377366" y="1698693"/>
            <a:chExt cx="2771925" cy="4675115"/>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IaaS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Take and Bake</a:t>
              </a:r>
              <a:endParaRPr lang="en-US" sz="2450" dirty="0">
                <a:solidFill>
                  <a:srgbClr val="002060"/>
                </a:solidFill>
                <a:latin typeface="Segoe UI"/>
                <a:ea typeface="Kozuka Gothic Pro R" pitchFamily="34" charset="-128"/>
              </a:endParaRP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Topping</a:t>
              </a:r>
              <a:endParaRPr lang="en-US" sz="1904" dirty="0">
                <a:solidFill>
                  <a:schemeClr val="bg1"/>
                </a:solidFill>
                <a:latin typeface="Segoe UI"/>
                <a:ea typeface="Segoe UI" pitchFamily="34" charset="0"/>
                <a:cs typeface="Segoe UI" pitchFamily="34" charset="0"/>
              </a:endParaRP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Tomato Sauce</a:t>
              </a:r>
              <a:endParaRPr lang="en-US" sz="1904" dirty="0">
                <a:solidFill>
                  <a:schemeClr val="bg1"/>
                </a:solidFill>
                <a:latin typeface="Segoe UI"/>
                <a:ea typeface="Segoe UI" pitchFamily="34" charset="0"/>
                <a:cs typeface="Segoe UI" pitchFamily="34" charset="0"/>
              </a:endParaRP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Cheese</a:t>
              </a:r>
              <a:endParaRPr lang="en-US" sz="1904" dirty="0">
                <a:solidFill>
                  <a:schemeClr val="bg1"/>
                </a:solidFill>
                <a:latin typeface="Segoe UI"/>
                <a:ea typeface="Segoe UI" pitchFamily="34" charset="0"/>
                <a:cs typeface="Segoe UI" pitchFamily="34" charset="0"/>
              </a:endParaRPr>
            </a:p>
          </p:txBody>
        </p:sp>
        <p:sp>
          <p:nvSpPr>
            <p:cNvPr id="112" name="Rectangle 111"/>
            <p:cNvSpPr/>
            <p:nvPr/>
          </p:nvSpPr>
          <p:spPr>
            <a:xfrm>
              <a:off x="3928143" y="4173534"/>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Fire</a:t>
              </a:r>
              <a:endParaRPr lang="en-US" sz="1904" kern="0" dirty="0">
                <a:solidFill>
                  <a:schemeClr val="bg1"/>
                </a:solidFill>
                <a:latin typeface="Segoe UI"/>
                <a:ea typeface="Segoe UI" pitchFamily="34" charset="0"/>
                <a:cs typeface="Segoe UI" pitchFamily="34" charset="0"/>
              </a:endParaRPr>
            </a:p>
          </p:txBody>
        </p:sp>
        <p:sp>
          <p:nvSpPr>
            <p:cNvPr id="113" name="Rectangle 112"/>
            <p:cNvSpPr/>
            <p:nvPr/>
          </p:nvSpPr>
          <p:spPr>
            <a:xfrm>
              <a:off x="3928143" y="3718715"/>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Owen</a:t>
              </a:r>
              <a:endParaRPr lang="en-US" sz="1904" kern="0" dirty="0">
                <a:solidFill>
                  <a:schemeClr val="bg1"/>
                </a:solidFill>
                <a:latin typeface="Segoe UI"/>
                <a:ea typeface="Segoe UI" pitchFamily="34" charset="0"/>
                <a:cs typeface="Segoe UI" pitchFamily="34" charset="0"/>
              </a:endParaRP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492316">
                <a:defRPr/>
              </a:pPr>
              <a:r>
                <a:rPr lang="en-US" sz="1904" dirty="0" smtClean="0">
                  <a:solidFill>
                    <a:schemeClr val="bg1"/>
                  </a:solidFill>
                  <a:latin typeface="Segoe UI"/>
                  <a:ea typeface="Segoe UI" pitchFamily="34" charset="0"/>
                  <a:cs typeface="Segoe UI" pitchFamily="34" charset="0"/>
                </a:rPr>
                <a:t>Pizza Dough</a:t>
              </a:r>
              <a:endParaRPr lang="en-US" sz="1904" dirty="0">
                <a:solidFill>
                  <a:schemeClr val="bg1"/>
                </a:solidFill>
                <a:latin typeface="Segoe UI"/>
                <a:ea typeface="Segoe UI" pitchFamily="34" charset="0"/>
                <a:cs typeface="Segoe UI" pitchFamily="34" charset="0"/>
              </a:endParaRPr>
            </a:p>
          </p:txBody>
        </p:sp>
        <p:sp>
          <p:nvSpPr>
            <p:cNvPr id="115" name="Rectangle 114"/>
            <p:cNvSpPr/>
            <p:nvPr/>
          </p:nvSpPr>
          <p:spPr>
            <a:xfrm>
              <a:off x="3928143" y="2809077"/>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Soda</a:t>
              </a:r>
              <a:endParaRPr lang="en-US" sz="1904" kern="0" dirty="0">
                <a:solidFill>
                  <a:schemeClr val="bg1"/>
                </a:solidFill>
                <a:latin typeface="Segoe UI"/>
                <a:ea typeface="Segoe UI" pitchFamily="34" charset="0"/>
                <a:cs typeface="Segoe UI" pitchFamily="34" charset="0"/>
              </a:endParaRPr>
            </a:p>
          </p:txBody>
        </p:sp>
        <p:sp>
          <p:nvSpPr>
            <p:cNvPr id="116" name="Rectangle 115"/>
            <p:cNvSpPr/>
            <p:nvPr/>
          </p:nvSpPr>
          <p:spPr>
            <a:xfrm>
              <a:off x="3928143" y="2354258"/>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dirty="0">
                  <a:solidFill>
                    <a:schemeClr val="bg1"/>
                  </a:solidFill>
                  <a:latin typeface="Segoe UI"/>
                  <a:ea typeface="Segoe UI" pitchFamily="34" charset="0"/>
                  <a:cs typeface="Segoe UI" pitchFamily="34" charset="0"/>
                </a:rPr>
                <a:t>Dining Table</a:t>
              </a:r>
            </a:p>
            <a:p>
              <a:pPr algn="ctr" defTabSz="1492316">
                <a:defRPr/>
              </a:pPr>
              <a:endParaRPr lang="en-US" sz="1904" kern="0" dirty="0">
                <a:solidFill>
                  <a:schemeClr val="bg1"/>
                </a:solidFill>
                <a:latin typeface="Segoe UI"/>
                <a:ea typeface="Segoe UI" pitchFamily="34" charset="0"/>
                <a:cs typeface="Segoe UI" pitchFamily="34" charset="0"/>
              </a:endParaRPr>
            </a:p>
          </p:txBody>
        </p:sp>
        <p:sp>
          <p:nvSpPr>
            <p:cNvPr id="117" name="Rectangle 116"/>
            <p:cNvSpPr/>
            <p:nvPr/>
          </p:nvSpPr>
          <p:spPr>
            <a:xfrm>
              <a:off x="3928143" y="3263896"/>
              <a:ext cx="1638241"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Electricity/Gas</a:t>
              </a:r>
              <a:endParaRPr lang="en-US" sz="1904" kern="0" dirty="0">
                <a:solidFill>
                  <a:schemeClr val="bg1"/>
                </a:solidFill>
                <a:latin typeface="Segoe UI"/>
                <a:ea typeface="Segoe UI" pitchFamily="34" charset="0"/>
                <a:cs typeface="Segoe UI" pitchFamily="34" charset="0"/>
              </a:endParaRP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19" name="TextBox 56"/>
            <p:cNvSpPr txBox="1"/>
            <p:nvPr/>
          </p:nvSpPr>
          <p:spPr>
            <a:xfrm flipH="1">
              <a:off x="5744775" y="4601219"/>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1" name="TextBox 58"/>
            <p:cNvSpPr txBox="1"/>
            <p:nvPr/>
          </p:nvSpPr>
          <p:spPr>
            <a:xfrm>
              <a:off x="3377366" y="2917445"/>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grpSp>
      <p:grpSp>
        <p:nvGrpSpPr>
          <p:cNvPr id="122" name="Group 121"/>
          <p:cNvGrpSpPr/>
          <p:nvPr/>
        </p:nvGrpSpPr>
        <p:grpSpPr>
          <a:xfrm>
            <a:off x="6269591" y="1168340"/>
            <a:ext cx="3055743" cy="5285126"/>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err="1" smtClean="0">
                  <a:solidFill>
                    <a:srgbClr val="002060"/>
                  </a:solidFill>
                  <a:latin typeface="Segoe UI"/>
                  <a:ea typeface="Kozuka Gothic Pro R" pitchFamily="34" charset="-128"/>
                </a:rPr>
                <a:t>PaaS</a:t>
              </a:r>
              <a:endParaRPr lang="en-US" dirty="0">
                <a:solidFill>
                  <a:srgbClr val="002060"/>
                </a:solidFill>
                <a:latin typeface="Segoe UI"/>
                <a:ea typeface="Kozuka Gothic Pro R" pitchFamily="34" charset="-128"/>
              </a:endParaRPr>
            </a:p>
            <a:p>
              <a:pPr algn="ctr" defTabSz="1492316">
                <a:defRPr/>
              </a:pPr>
              <a:r>
                <a:rPr lang="en-US" sz="2450" dirty="0" smtClean="0">
                  <a:solidFill>
                    <a:srgbClr val="002060"/>
                  </a:solidFill>
                  <a:latin typeface="Segoe UI"/>
                  <a:ea typeface="Kozuka Gothic Pro R" pitchFamily="34" charset="-128"/>
                </a:rPr>
                <a:t>Pizza delivered</a:t>
              </a:r>
              <a:endParaRPr lang="en-US" sz="2450" dirty="0">
                <a:solidFill>
                  <a:srgbClr val="002060"/>
                </a:solidFill>
                <a:latin typeface="Segoe UI"/>
                <a:ea typeface="Kozuka Gothic Pro R" pitchFamily="34" charset="-128"/>
              </a:endParaRP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5" name="TextBox 54"/>
            <p:cNvSpPr txBox="1"/>
            <p:nvPr/>
          </p:nvSpPr>
          <p:spPr>
            <a:xfrm flipH="1">
              <a:off x="8281326" y="3974854"/>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27" name="TextBox 60"/>
            <p:cNvSpPr txBox="1"/>
            <p:nvPr/>
          </p:nvSpPr>
          <p:spPr>
            <a:xfrm>
              <a:off x="5979422" y="2218962"/>
              <a:ext cx="404516" cy="107389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Topping</a:t>
              </a:r>
              <a:endParaRPr lang="en-US" sz="1904" kern="0" dirty="0">
                <a:solidFill>
                  <a:schemeClr val="bg1"/>
                </a:solidFill>
                <a:latin typeface="Segoe UI"/>
                <a:ea typeface="Segoe UI" pitchFamily="34" charset="0"/>
                <a:cs typeface="Segoe UI" pitchFamily="34" charset="0"/>
              </a:endParaRP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Tomato Sauce</a:t>
              </a:r>
              <a:endParaRPr lang="en-US" sz="1904" kern="0" dirty="0">
                <a:solidFill>
                  <a:schemeClr val="bg1"/>
                </a:solidFill>
                <a:latin typeface="Segoe UI"/>
                <a:ea typeface="Segoe UI" pitchFamily="34" charset="0"/>
                <a:cs typeface="Segoe UI" pitchFamily="34" charset="0"/>
              </a:endParaRP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Cheese</a:t>
              </a:r>
              <a:endParaRPr lang="en-US" sz="1904" kern="0" dirty="0">
                <a:solidFill>
                  <a:schemeClr val="bg1"/>
                </a:solidFill>
                <a:latin typeface="Segoe UI"/>
                <a:ea typeface="Segoe UI" pitchFamily="34" charset="0"/>
                <a:cs typeface="Segoe UI" pitchFamily="34" charset="0"/>
              </a:endParaRP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Fire</a:t>
              </a:r>
              <a:endParaRPr lang="en-US" sz="1904" kern="0" dirty="0">
                <a:solidFill>
                  <a:schemeClr val="bg1"/>
                </a:solidFill>
                <a:latin typeface="Segoe UI"/>
                <a:ea typeface="Segoe UI" pitchFamily="34" charset="0"/>
                <a:cs typeface="Segoe UI" pitchFamily="34" charset="0"/>
              </a:endParaRP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Owen</a:t>
              </a:r>
              <a:endParaRPr lang="en-US" sz="1904" kern="0" dirty="0">
                <a:solidFill>
                  <a:schemeClr val="bg1"/>
                </a:solidFill>
                <a:latin typeface="Segoe UI"/>
                <a:ea typeface="Segoe UI" pitchFamily="34" charset="0"/>
                <a:cs typeface="Segoe UI" pitchFamily="34" charset="0"/>
              </a:endParaRP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Pizza Dough</a:t>
              </a:r>
              <a:endParaRPr lang="en-US" sz="1904" kern="0" dirty="0">
                <a:solidFill>
                  <a:schemeClr val="bg1"/>
                </a:solidFill>
                <a:latin typeface="Segoe UI"/>
                <a:ea typeface="Segoe UI" pitchFamily="34" charset="0"/>
                <a:cs typeface="Segoe UI" pitchFamily="34" charset="0"/>
              </a:endParaRPr>
            </a:p>
          </p:txBody>
        </p:sp>
        <p:sp>
          <p:nvSpPr>
            <p:cNvPr id="134" name="Rectangle 133"/>
            <p:cNvSpPr/>
            <p:nvPr/>
          </p:nvSpPr>
          <p:spPr>
            <a:xfrm>
              <a:off x="6484238" y="2354257"/>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Dinning Table</a:t>
              </a:r>
              <a:endParaRPr lang="en-US" sz="1904" kern="0" dirty="0">
                <a:solidFill>
                  <a:schemeClr val="bg1"/>
                </a:solidFill>
                <a:latin typeface="Segoe UI"/>
                <a:ea typeface="Segoe UI" pitchFamily="34" charset="0"/>
                <a:cs typeface="Segoe UI" pitchFamily="34" charset="0"/>
              </a:endParaRP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Electricity/Gas</a:t>
              </a:r>
              <a:endParaRPr lang="en-US" sz="1904" kern="0" dirty="0">
                <a:solidFill>
                  <a:schemeClr val="bg1"/>
                </a:solidFill>
                <a:latin typeface="Segoe UI"/>
                <a:ea typeface="Segoe UI" pitchFamily="34" charset="0"/>
                <a:cs typeface="Segoe UI" pitchFamily="34" charset="0"/>
              </a:endParaRPr>
            </a:p>
          </p:txBody>
        </p:sp>
        <p:sp>
          <p:nvSpPr>
            <p:cNvPr id="136" name="Rectangle 135"/>
            <p:cNvSpPr/>
            <p:nvPr/>
          </p:nvSpPr>
          <p:spPr>
            <a:xfrm>
              <a:off x="6484238" y="2809076"/>
              <a:ext cx="1638240" cy="381000"/>
            </a:xfrm>
            <a:prstGeom prst="rect">
              <a:avLst/>
            </a:prstGeom>
            <a:solidFill>
              <a:schemeClr val="accent1"/>
            </a:solidFill>
            <a:ln w="9525" cap="flat" cmpd="sng" algn="ctr">
              <a:noFill/>
              <a:prstDash val="solid"/>
            </a:ln>
            <a:effectLst/>
          </p:spPr>
          <p:txBody>
            <a:bodyPr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Soda</a:t>
              </a:r>
              <a:endParaRPr lang="en-US" sz="1904" kern="0" dirty="0">
                <a:solidFill>
                  <a:schemeClr val="bg1"/>
                </a:solidFill>
                <a:latin typeface="Segoe UI"/>
                <a:ea typeface="Segoe UI" pitchFamily="34" charset="0"/>
                <a:cs typeface="Segoe UI" pitchFamily="34" charset="0"/>
              </a:endParaRPr>
            </a:p>
          </p:txBody>
        </p:sp>
      </p:grpSp>
      <p:grpSp>
        <p:nvGrpSpPr>
          <p:cNvPr id="137" name="Group 136"/>
          <p:cNvGrpSpPr/>
          <p:nvPr/>
        </p:nvGrpSpPr>
        <p:grpSpPr>
          <a:xfrm>
            <a:off x="9496834" y="1168338"/>
            <a:ext cx="2781772" cy="5275788"/>
            <a:chOff x="8840159" y="1698693"/>
            <a:chExt cx="2463768" cy="4675111"/>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492194">
                <a:defRPr/>
              </a:pPr>
              <a:r>
                <a:rPr lang="en-US" dirty="0" smtClean="0">
                  <a:solidFill>
                    <a:srgbClr val="002060"/>
                  </a:solidFill>
                  <a:latin typeface="Segoe UI"/>
                  <a:ea typeface="Kozuka Gothic Pro R" pitchFamily="34" charset="-128"/>
                </a:rPr>
                <a:t>SaaS</a:t>
              </a:r>
            </a:p>
            <a:p>
              <a:pPr marL="0" lvl="1" algn="ctr" defTabSz="1492194">
                <a:defRPr/>
              </a:pPr>
              <a:r>
                <a:rPr lang="en-US" sz="2448" dirty="0" smtClean="0">
                  <a:solidFill>
                    <a:srgbClr val="002060"/>
                  </a:solidFill>
                  <a:latin typeface="Segoe UI"/>
                  <a:ea typeface="Kozuka Gothic Pro R" pitchFamily="34" charset="-128"/>
                </a:rPr>
                <a:t>Dine out</a:t>
              </a:r>
              <a:endParaRPr lang="en-US" sz="2448" dirty="0">
                <a:solidFill>
                  <a:srgbClr val="002060"/>
                </a:solidFill>
                <a:latin typeface="Segoe UI"/>
                <a:ea typeface="Kozuka Gothic Pro R" pitchFamily="34" charset="-128"/>
              </a:endParaRPr>
            </a:p>
          </p:txBody>
        </p:sp>
        <p:sp>
          <p:nvSpPr>
            <p:cNvPr id="139" name="Left Brace 138"/>
            <p:cNvSpPr/>
            <p:nvPr/>
          </p:nvSpPr>
          <p:spPr>
            <a:xfrm flipH="1">
              <a:off x="10688404" y="2335204"/>
              <a:ext cx="249924" cy="3991913"/>
            </a:xfrm>
            <a:prstGeom prst="leftBrace">
              <a:avLst>
                <a:gd name="adj1" fmla="val 0"/>
                <a:gd name="adj2" fmla="val 50345"/>
              </a:avLst>
            </a:prstGeom>
            <a:noFill/>
            <a:ln w="19050" cap="flat" cmpd="sng" algn="ctr">
              <a:solidFill>
                <a:sysClr val="windowText" lastClr="000000">
                  <a:lumMod val="50000"/>
                  <a:lumOff val="50000"/>
                </a:sysClr>
              </a:solidFill>
              <a:prstDash val="solid"/>
            </a:ln>
            <a:effectLst/>
          </p:spPr>
          <p:txBody>
            <a:bodyPr rtlCol="0" anchor="ctr"/>
            <a:lstStyle/>
            <a:p>
              <a:pPr algn="ctr" defTabSz="1492316">
                <a:defRPr/>
              </a:pPr>
              <a:endParaRPr lang="en-US" sz="2312" kern="0">
                <a:solidFill>
                  <a:srgbClr val="002060"/>
                </a:solidFill>
                <a:latin typeface="Segoe UI"/>
                <a:ea typeface="Segoe UI" pitchFamily="34" charset="0"/>
                <a:cs typeface="Segoe UI" pitchFamily="34" charset="0"/>
              </a:endParaRPr>
            </a:p>
          </p:txBody>
        </p:sp>
        <p:sp>
          <p:nvSpPr>
            <p:cNvPr id="140" name="TextBox 64"/>
            <p:cNvSpPr txBox="1"/>
            <p:nvPr/>
          </p:nvSpPr>
          <p:spPr>
            <a:xfrm flipH="1">
              <a:off x="10899411" y="3502945"/>
              <a:ext cx="404516" cy="172589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492194">
                <a:defRPr/>
              </a:pPr>
              <a:r>
                <a:rPr lang="en-US" sz="1768" dirty="0">
                  <a:solidFill>
                    <a:srgbClr val="002060"/>
                  </a:solidFill>
                  <a:latin typeface="Segoe UI"/>
                  <a:ea typeface="Kozuka Gothic Pro R" pitchFamily="34" charset="-128"/>
                </a:rPr>
                <a:t>Managed by </a:t>
              </a:r>
              <a:r>
                <a:rPr lang="en-US" sz="1768" dirty="0" smtClean="0">
                  <a:solidFill>
                    <a:srgbClr val="002060"/>
                  </a:solidFill>
                  <a:latin typeface="Segoe UI"/>
                  <a:ea typeface="Kozuka Gothic Pro R" pitchFamily="34" charset="-128"/>
                </a:rPr>
                <a:t>Vendor</a:t>
              </a:r>
              <a:endParaRPr lang="en-US" sz="1768" dirty="0">
                <a:solidFill>
                  <a:srgbClr val="002060"/>
                </a:solidFill>
                <a:latin typeface="Segoe UI"/>
                <a:ea typeface="Kozuka Gothic Pro R" pitchFamily="34" charset="-128"/>
              </a:endParaRP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Topping</a:t>
              </a:r>
              <a:endParaRPr lang="en-US" sz="1904" kern="0" dirty="0">
                <a:solidFill>
                  <a:schemeClr val="bg1"/>
                </a:solidFill>
                <a:latin typeface="Segoe UI"/>
                <a:ea typeface="Segoe UI" pitchFamily="34" charset="0"/>
                <a:cs typeface="Segoe UI" pitchFamily="34" charset="0"/>
              </a:endParaRP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Tomato Sauce</a:t>
              </a:r>
              <a:endParaRPr lang="en-US" sz="1904" kern="0" dirty="0">
                <a:solidFill>
                  <a:schemeClr val="bg1"/>
                </a:solidFill>
                <a:latin typeface="Segoe UI"/>
                <a:ea typeface="Segoe UI" pitchFamily="34" charset="0"/>
                <a:cs typeface="Segoe UI" pitchFamily="34" charset="0"/>
              </a:endParaRP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Cheese</a:t>
              </a:r>
              <a:endParaRPr lang="en-US" sz="1904" kern="0" dirty="0">
                <a:solidFill>
                  <a:schemeClr val="bg1"/>
                </a:solidFill>
                <a:latin typeface="Segoe UI"/>
                <a:ea typeface="Segoe UI" pitchFamily="34" charset="0"/>
                <a:cs typeface="Segoe UI" pitchFamily="34" charset="0"/>
              </a:endParaRP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Fire</a:t>
              </a:r>
              <a:endParaRPr lang="en-US" sz="1904" kern="0" dirty="0">
                <a:solidFill>
                  <a:schemeClr val="bg1"/>
                </a:solidFill>
                <a:latin typeface="Segoe UI"/>
                <a:ea typeface="Segoe UI" pitchFamily="34" charset="0"/>
                <a:cs typeface="Segoe UI" pitchFamily="34" charset="0"/>
              </a:endParaRP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Owen</a:t>
              </a:r>
              <a:endParaRPr lang="en-US" sz="1904" kern="0" dirty="0">
                <a:solidFill>
                  <a:schemeClr val="bg1"/>
                </a:solidFill>
                <a:latin typeface="Segoe UI"/>
                <a:ea typeface="Segoe UI" pitchFamily="34" charset="0"/>
                <a:cs typeface="Segoe UI" pitchFamily="34" charset="0"/>
              </a:endParaRP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Pizza Dough</a:t>
              </a:r>
              <a:endParaRPr lang="en-US" sz="1904" kern="0" dirty="0">
                <a:solidFill>
                  <a:schemeClr val="bg1"/>
                </a:solidFill>
                <a:latin typeface="Segoe UI"/>
                <a:ea typeface="Segoe UI" pitchFamily="34" charset="0"/>
                <a:cs typeface="Segoe UI" pitchFamily="34" charset="0"/>
              </a:endParaRP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Dinning Table</a:t>
              </a:r>
              <a:endParaRPr lang="en-US" sz="1904" kern="0" dirty="0">
                <a:solidFill>
                  <a:schemeClr val="bg1"/>
                </a:solidFill>
                <a:latin typeface="Segoe UI"/>
                <a:ea typeface="Segoe UI" pitchFamily="34" charset="0"/>
                <a:cs typeface="Segoe UI" pitchFamily="34" charset="0"/>
              </a:endParaRP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Electricity/Gas</a:t>
              </a:r>
              <a:endParaRPr lang="en-US" sz="1904" kern="0" dirty="0">
                <a:solidFill>
                  <a:schemeClr val="bg1"/>
                </a:solidFill>
                <a:latin typeface="Segoe UI"/>
                <a:ea typeface="Segoe UI" pitchFamily="34" charset="0"/>
                <a:cs typeface="Segoe UI" pitchFamily="34" charset="0"/>
              </a:endParaRP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492316">
                <a:defRPr/>
              </a:pPr>
              <a:r>
                <a:rPr lang="en-US" sz="1904" kern="0" dirty="0" smtClean="0">
                  <a:solidFill>
                    <a:schemeClr val="bg1"/>
                  </a:solidFill>
                  <a:latin typeface="Segoe UI"/>
                  <a:ea typeface="Segoe UI" pitchFamily="34" charset="0"/>
                  <a:cs typeface="Segoe UI" pitchFamily="34" charset="0"/>
                </a:rPr>
                <a:t>Soda</a:t>
              </a:r>
              <a:endParaRPr lang="en-US" sz="1904" kern="0" dirty="0">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85014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167208225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628756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grpSp>
        <p:nvGrpSpPr>
          <p:cNvPr id="6" name="Group 5"/>
          <p:cNvGrpSpPr/>
          <p:nvPr/>
        </p:nvGrpSpPr>
        <p:grpSpPr>
          <a:xfrm>
            <a:off x="4381393" y="1292364"/>
            <a:ext cx="7569940" cy="4249692"/>
            <a:chOff x="8238008" y="1111207"/>
            <a:chExt cx="14846474" cy="8334668"/>
          </a:xfrm>
        </p:grpSpPr>
        <p:grpSp>
          <p:nvGrpSpPr>
            <p:cNvPr id="3" name="Group 2"/>
            <p:cNvGrpSpPr/>
            <p:nvPr/>
          </p:nvGrpSpPr>
          <p:grpSpPr>
            <a:xfrm>
              <a:off x="8238008" y="1111207"/>
              <a:ext cx="14846474" cy="8334668"/>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91414" tIns="45706" rIns="91414" bIns="45706" numCol="1" anchor="t" anchorCtr="0" compatLnSpc="1">
                <a:prstTxWarp prst="textNoShape">
                  <a:avLst/>
                </a:prstTxWarp>
              </a:bodyPr>
              <a:lstStyle/>
              <a:p>
                <a:pPr defTabSz="932475">
                  <a:defRPr/>
                </a:pPr>
                <a:endParaRPr lang="en-US" kern="0"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802968" y="252061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6276230" y="240356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74" name="Oval 73"/>
            <p:cNvSpPr/>
            <p:nvPr/>
          </p:nvSpPr>
          <p:spPr bwMode="auto">
            <a:xfrm>
              <a:off x="17649101" y="4802807"/>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6" name="Oval 75"/>
            <p:cNvSpPr/>
            <p:nvPr/>
          </p:nvSpPr>
          <p:spPr bwMode="auto">
            <a:xfrm>
              <a:off x="20396843" y="4037269"/>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7" name="Oval 76"/>
            <p:cNvSpPr/>
            <p:nvPr/>
          </p:nvSpPr>
          <p:spPr bwMode="auto">
            <a:xfrm>
              <a:off x="15789492" y="326068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8" name="Oval 77"/>
            <p:cNvSpPr/>
            <p:nvPr/>
          </p:nvSpPr>
          <p:spPr bwMode="auto">
            <a:xfrm>
              <a:off x="15880631" y="286090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9" name="Oval 78"/>
            <p:cNvSpPr/>
            <p:nvPr/>
          </p:nvSpPr>
          <p:spPr bwMode="auto">
            <a:xfrm>
              <a:off x="15559607" y="2511144"/>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0" name="Oval 79"/>
            <p:cNvSpPr/>
            <p:nvPr/>
          </p:nvSpPr>
          <p:spPr bwMode="auto">
            <a:xfrm>
              <a:off x="14989945" y="322553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1" name="Oval 80"/>
            <p:cNvSpPr/>
            <p:nvPr/>
          </p:nvSpPr>
          <p:spPr bwMode="auto">
            <a:xfrm>
              <a:off x="9995109" y="4097336"/>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2" name="Oval 81"/>
            <p:cNvSpPr/>
            <p:nvPr/>
          </p:nvSpPr>
          <p:spPr bwMode="auto">
            <a:xfrm>
              <a:off x="10733637" y="3707472"/>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3" name="Oval 82"/>
            <p:cNvSpPr/>
            <p:nvPr/>
          </p:nvSpPr>
          <p:spPr bwMode="auto">
            <a:xfrm>
              <a:off x="11648813" y="4395318"/>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4" name="Oval 83"/>
            <p:cNvSpPr/>
            <p:nvPr/>
          </p:nvSpPr>
          <p:spPr bwMode="auto">
            <a:xfrm>
              <a:off x="11549178" y="4495680"/>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5" name="Oval 84"/>
            <p:cNvSpPr/>
            <p:nvPr/>
          </p:nvSpPr>
          <p:spPr bwMode="auto">
            <a:xfrm>
              <a:off x="11731281" y="4511634"/>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6" name="Oval 85"/>
            <p:cNvSpPr/>
            <p:nvPr/>
          </p:nvSpPr>
          <p:spPr bwMode="auto">
            <a:xfrm>
              <a:off x="10067215" y="373337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 name="Group 3"/>
          <p:cNvGrpSpPr/>
          <p:nvPr/>
        </p:nvGrpSpPr>
        <p:grpSpPr>
          <a:xfrm>
            <a:off x="213317" y="3247252"/>
            <a:ext cx="2821944" cy="3468167"/>
            <a:chOff x="211612" y="3247180"/>
            <a:chExt cx="2822745" cy="3469152"/>
          </a:xfrm>
        </p:grpSpPr>
        <p:sp>
          <p:nvSpPr>
            <p:cNvPr id="13" name="TextBox 12"/>
            <p:cNvSpPr txBox="1"/>
            <p:nvPr/>
          </p:nvSpPr>
          <p:spPr>
            <a:xfrm>
              <a:off x="211612" y="3247180"/>
              <a:ext cx="2822745" cy="1824772"/>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2400" kern="0" dirty="0">
                  <a:gradFill>
                    <a:gsLst>
                      <a:gs pos="0">
                        <a:srgbClr val="ECECEC"/>
                      </a:gs>
                      <a:gs pos="100000">
                        <a:srgbClr val="ECECEC"/>
                      </a:gs>
                    </a:gsLst>
                    <a:lin ang="5400000" scaled="0"/>
                  </a:gradFill>
                  <a:latin typeface="+mj-lt"/>
                </a:rPr>
                <a:t>100+ datacenters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Top 3 networks in the world</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2x AWS, 6x Google DC Regions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G Series – Largest VM in World</a:t>
              </a:r>
              <a:br>
                <a:rPr lang="en-US" sz="1199" kern="0" dirty="0">
                  <a:gradFill>
                    <a:gsLst>
                      <a:gs pos="0">
                        <a:srgbClr val="ECECEC"/>
                      </a:gs>
                      <a:gs pos="100000">
                        <a:srgbClr val="ECECEC"/>
                      </a:gs>
                    </a:gsLst>
                    <a:lin ang="5400000" scaled="0"/>
                  </a:gradFill>
                  <a:latin typeface="+mj-lt"/>
                </a:rPr>
              </a:br>
              <a:r>
                <a:rPr lang="en-US" sz="1199" kern="0" dirty="0">
                  <a:gradFill>
                    <a:gsLst>
                      <a:gs pos="0">
                        <a:srgbClr val="ECECEC"/>
                      </a:gs>
                      <a:gs pos="100000">
                        <a:srgbClr val="ECECEC"/>
                      </a:gs>
                    </a:gsLst>
                    <a:lin ang="5400000" scaled="0"/>
                  </a:gradFill>
                  <a:latin typeface="+mj-lt"/>
                </a:rPr>
                <a:t>32 cores, 448GB Ram, SSD…</a:t>
              </a:r>
            </a:p>
          </p:txBody>
        </p:sp>
        <p:grpSp>
          <p:nvGrpSpPr>
            <p:cNvPr id="25" name="Group 24"/>
            <p:cNvGrpSpPr/>
            <p:nvPr/>
          </p:nvGrpSpPr>
          <p:grpSpPr>
            <a:xfrm>
              <a:off x="508821" y="4999722"/>
              <a:ext cx="1319357" cy="908158"/>
              <a:chOff x="508821" y="4999722"/>
              <a:chExt cx="1319357" cy="908158"/>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33" name="TextBox 32"/>
              <p:cNvSpPr txBox="1"/>
              <p:nvPr/>
            </p:nvSpPr>
            <p:spPr>
              <a:xfrm>
                <a:off x="683678" y="4999722"/>
                <a:ext cx="1144500" cy="464889"/>
              </a:xfrm>
              <a:prstGeom prst="rect">
                <a:avLst/>
              </a:prstGeom>
              <a:noFill/>
            </p:spPr>
            <p:txBody>
              <a:bodyPr wrap="none" lIns="182828" tIns="146262" rIns="182828" bIns="146262"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Operational</a:t>
                </a: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35" name="TextBox 34"/>
              <p:cNvSpPr txBox="1"/>
              <p:nvPr/>
            </p:nvSpPr>
            <p:spPr>
              <a:xfrm>
                <a:off x="683678" y="5446297"/>
                <a:ext cx="1078060" cy="461583"/>
              </a:xfrm>
              <a:prstGeom prst="rect">
                <a:avLst/>
              </a:prstGeom>
              <a:noFill/>
            </p:spPr>
            <p:txBody>
              <a:bodyPr wrap="none" lIns="182828" tIns="146262" rIns="182828" bIns="146262"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32475">
                  <a:defRPr/>
                </a:pPr>
                <a:r>
                  <a:rPr lang="en-US" sz="1199" kern="0" dirty="0">
                    <a:gradFill>
                      <a:gsLst>
                        <a:gs pos="0">
                          <a:srgbClr val="ECECEC"/>
                        </a:gs>
                        <a:gs pos="100000">
                          <a:srgbClr val="ECECEC"/>
                        </a:gs>
                      </a:gsLst>
                      <a:lin ang="5400000" scaled="0"/>
                    </a:gradFill>
                    <a:latin typeface="+mj-lt"/>
                  </a:rPr>
                  <a:t>Announced</a:t>
                </a:r>
              </a:p>
            </p:txBody>
          </p:sp>
        </p:grpSp>
        <p:sp>
          <p:nvSpPr>
            <p:cNvPr id="60" name="TextBox 59"/>
            <p:cNvSpPr txBox="1"/>
            <p:nvPr/>
          </p:nvSpPr>
          <p:spPr>
            <a:xfrm>
              <a:off x="211612" y="5974442"/>
              <a:ext cx="2098273" cy="741890"/>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mj-lt"/>
                </a:rPr>
                <a:t>* Operated by 21Vianet</a:t>
              </a:r>
            </a:p>
          </p:txBody>
        </p:sp>
      </p:grpSp>
      <p:grpSp>
        <p:nvGrpSpPr>
          <p:cNvPr id="43" name="Group 42"/>
          <p:cNvGrpSpPr/>
          <p:nvPr/>
        </p:nvGrpSpPr>
        <p:grpSpPr>
          <a:xfrm>
            <a:off x="8890418" y="-4762"/>
            <a:ext cx="3560955" cy="6992541"/>
            <a:chOff x="7918451" y="0"/>
            <a:chExt cx="4270036" cy="6994525"/>
          </a:xfrm>
          <a:solidFill>
            <a:schemeClr val="tx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mj-lt"/>
                <a:ea typeface="Segoe UI Light" charset="0"/>
                <a:cs typeface="Segoe UI Light" charset="0"/>
              </a:endParaRPr>
            </a:p>
          </p:txBody>
        </p:sp>
        <p:sp>
          <p:nvSpPr>
            <p:cNvPr id="46" name="TextBox 45"/>
            <p:cNvSpPr txBox="1"/>
            <p:nvPr/>
          </p:nvSpPr>
          <p:spPr>
            <a:xfrm>
              <a:off x="7933142" y="1321188"/>
              <a:ext cx="2450684" cy="2196657"/>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rPr>
                <a:t>38</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76327" y="1890456"/>
            <a:ext cx="5415107" cy="19020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4798" dirty="0">
                <a:solidFill>
                  <a:schemeClr val="bg1"/>
                </a:solidFill>
                <a:cs typeface="Segoe UI Light" charset="0"/>
              </a:rPr>
              <a:t>Infrastructure designed for Scale</a:t>
            </a:r>
            <a:endParaRPr lang="en-US" sz="2800" dirty="0">
              <a:solidFill>
                <a:schemeClr val="bg1"/>
              </a:solidFill>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80485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7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000" fill="hold"/>
                                        <p:tgtEl>
                                          <p:spTgt spid="43"/>
                                        </p:tgtEl>
                                        <p:attrNameLst>
                                          <p:attrName>ppt_x</p:attrName>
                                        </p:attrNameLst>
                                      </p:cBhvr>
                                      <p:tavLst>
                                        <p:tav tm="0">
                                          <p:val>
                                            <p:strVal val="1+#ppt_w/2"/>
                                          </p:val>
                                        </p:tav>
                                        <p:tav tm="100000">
                                          <p:val>
                                            <p:strVal val="#ppt_x"/>
                                          </p:val>
                                        </p:tav>
                                      </p:tavLst>
                                    </p:anim>
                                    <p:anim calcmode="lin" valueType="num">
                                      <p:cBhvr additive="base">
                                        <p:cTn id="21" dur="1000" fill="hold"/>
                                        <p:tgtEl>
                                          <p:spTgt spid="43"/>
                                        </p:tgtEl>
                                        <p:attrNameLst>
                                          <p:attrName>ppt_y</p:attrName>
                                        </p:attrNameLst>
                                      </p:cBhvr>
                                      <p:tavLst>
                                        <p:tav tm="0">
                                          <p:val>
                                            <p:strVal val="#ppt_y"/>
                                          </p:val>
                                        </p:tav>
                                        <p:tav tm="100000">
                                          <p:val>
                                            <p:strVal val="#ppt_y"/>
                                          </p:val>
                                        </p:tav>
                                      </p:tavLst>
                                    </p:anim>
                                  </p:childTnLst>
                                </p:cTn>
                              </p:par>
                              <p:par>
                                <p:cTn id="22" presetID="42" presetClass="path" presetSubtype="0" accel="50000" decel="50000" fill="hold" nodeType="withEffect">
                                  <p:stCondLst>
                                    <p:cond delay="0"/>
                                  </p:stCondLst>
                                  <p:childTnLst>
                                    <p:animMotion origin="layout" path="M 0.02975 -0.0037 L -0.32012 -0.0015 " pathEditMode="relative" rAng="0" ptsTypes="AA">
                                      <p:cBhvr>
                                        <p:cTn id="23" dur="2000" fill="hold"/>
                                        <p:tgtEl>
                                          <p:spTgt spid="6"/>
                                        </p:tgtEl>
                                        <p:attrNameLst>
                                          <p:attrName>ppt_x</p:attrName>
                                          <p:attrName>ppt_y</p:attrName>
                                        </p:attrNameLst>
                                      </p:cBhvr>
                                      <p:rCtr x="-17493" y="104"/>
                                    </p:animMotion>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1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2" grpId="1"/>
      <p:bldP spid="7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solidFill>
                  <a:srgbClr val="7030A0"/>
                </a:solidFill>
              </a:rPr>
              <a:t>Demo: Azure Portal</a:t>
            </a:r>
            <a:endParaRPr lang="en-US" sz="6600" dirty="0">
              <a:solidFill>
                <a:srgbClr val="7030A0"/>
              </a:solidFill>
            </a:endParaRPr>
          </a:p>
        </p:txBody>
      </p:sp>
    </p:spTree>
    <p:extLst>
      <p:ext uri="{BB962C8B-B14F-4D97-AF65-F5344CB8AC3E}">
        <p14:creationId xmlns:p14="http://schemas.microsoft.com/office/powerpoint/2010/main" val="1568316851"/>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652875">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7030A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443087" cy="3480953"/>
            <a:chOff x="6325445" y="2030785"/>
            <a:chExt cx="2443087"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a:noFill/>
          </p:spPr>
        </p:pic>
        <p:pic>
          <p:nvPicPr>
            <p:cNvPr id="34" name="Picture 33"/>
            <p:cNvPicPr>
              <a:picLocks noChangeAspect="1"/>
            </p:cNvPicPr>
            <p:nvPr/>
          </p:nvPicPr>
          <p:blipFill>
            <a:blip r:embed="rId6"/>
            <a:stretch>
              <a:fillRect/>
            </a:stretch>
          </p:blipFill>
          <p:spPr>
            <a:xfrm>
              <a:off x="6325445" y="3961154"/>
              <a:ext cx="519305" cy="518725"/>
            </a:xfrm>
            <a:prstGeom prst="rect">
              <a:avLst/>
            </a:prstGeom>
            <a:noFill/>
          </p:spPr>
        </p:pic>
        <p:pic>
          <p:nvPicPr>
            <p:cNvPr id="36" name="Picture 35"/>
            <p:cNvPicPr>
              <a:picLocks noChangeAspect="1"/>
            </p:cNvPicPr>
            <p:nvPr/>
          </p:nvPicPr>
          <p:blipFill>
            <a:blip r:embed="rId7"/>
            <a:stretch>
              <a:fillRect/>
            </a:stretch>
          </p:blipFill>
          <p:spPr>
            <a:xfrm>
              <a:off x="6402625" y="3138601"/>
              <a:ext cx="364944" cy="524022"/>
            </a:xfrm>
            <a:prstGeom prst="rect">
              <a:avLst/>
            </a:prstGeom>
            <a:noFill/>
          </p:spPr>
        </p:pic>
        <p:sp>
          <p:nvSpPr>
            <p:cNvPr id="2" name="TextBox 1"/>
            <p:cNvSpPr txBox="1"/>
            <p:nvPr/>
          </p:nvSpPr>
          <p:spPr>
            <a:xfrm>
              <a:off x="6827873" y="2030785"/>
              <a:ext cx="1940659"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7030A0"/>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7030A0"/>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7030A0"/>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7030A0"/>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mj-lt"/>
                <a:cs typeface="Segoe UI Semibold" panose="020B0702040204020203" pitchFamily="34" charset="0"/>
              </a:rPr>
              <a:t>.</a:t>
            </a:r>
            <a:r>
              <a:rPr lang="en-US" sz="2000" dirty="0">
                <a:solidFill>
                  <a:schemeClr val="tx2">
                    <a:lumMod val="10000"/>
                  </a:schemeClr>
                </a:solidFill>
                <a:latin typeface="+mj-lt"/>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mj-lt"/>
                <a:cs typeface="Segoe UI Semibold" panose="020B0702040204020203" pitchFamily="34" charset="0"/>
              </a:rPr>
              <a:t>Auto patching</a:t>
            </a:r>
            <a:endParaRPr lang="en-US" sz="2000" dirty="0">
              <a:solidFill>
                <a:schemeClr val="tx2">
                  <a:lumMod val="10000"/>
                </a:schemeClr>
              </a:solidFill>
              <a:latin typeface="+mj-lt"/>
              <a:cs typeface="Segoe UI Semibold" panose="020B0702040204020203" pitchFamily="34" charset="0"/>
            </a:endParaRPr>
          </a:p>
          <a:p>
            <a:pPr>
              <a:spcAft>
                <a:spcPts val="1200"/>
              </a:spcAft>
            </a:pPr>
            <a:r>
              <a:rPr lang="en-US" sz="2000" dirty="0" smtClean="0">
                <a:solidFill>
                  <a:schemeClr val="tx2">
                    <a:lumMod val="10000"/>
                  </a:schemeClr>
                </a:solidFill>
                <a:latin typeface="+mj-lt"/>
                <a:cs typeface="Segoe UI Semibold" panose="020B0702040204020203" pitchFamily="34" charset="0"/>
              </a:rPr>
              <a:t>Auto scale</a:t>
            </a:r>
            <a:endParaRPr lang="en-US" sz="2000" dirty="0">
              <a:solidFill>
                <a:schemeClr val="tx2">
                  <a:lumMod val="10000"/>
                </a:schemeClr>
              </a:solidFill>
              <a:latin typeface="+mj-lt"/>
              <a:cs typeface="Segoe UI Semibold" panose="020B0702040204020203" pitchFamily="34" charset="0"/>
            </a:endParaRPr>
          </a:p>
          <a:p>
            <a:pPr>
              <a:spcAft>
                <a:spcPts val="1200"/>
              </a:spcAft>
            </a:pPr>
            <a:r>
              <a:rPr lang="en-US" sz="2000" dirty="0" smtClean="0">
                <a:solidFill>
                  <a:schemeClr val="tx2">
                    <a:lumMod val="10000"/>
                  </a:schemeClr>
                </a:solidFill>
                <a:latin typeface="+mj-lt"/>
                <a:cs typeface="Segoe UI Semibold" panose="020B0702040204020203" pitchFamily="34" charset="0"/>
              </a:rPr>
              <a:t>Integration with</a:t>
            </a:r>
            <a:r>
              <a:rPr lang="en-US" sz="2000" dirty="0">
                <a:solidFill>
                  <a:schemeClr val="tx2">
                    <a:lumMod val="10000"/>
                  </a:schemeClr>
                </a:solidFill>
                <a:latin typeface="+mj-lt"/>
                <a:cs typeface="Segoe UI Semibold" panose="020B0702040204020203" pitchFamily="34" charset="0"/>
              </a:rPr>
              <a:t> </a:t>
            </a:r>
            <a:r>
              <a:rPr lang="en-US" sz="2000" dirty="0" smtClean="0">
                <a:solidFill>
                  <a:schemeClr val="tx2">
                    <a:lumMod val="10000"/>
                  </a:schemeClr>
                </a:solidFill>
                <a:latin typeface="+mj-lt"/>
                <a:cs typeface="Segoe UI Semibold" panose="020B0702040204020203" pitchFamily="34" charset="0"/>
              </a:rPr>
              <a:t>existing </a:t>
            </a:r>
            <a:r>
              <a:rPr lang="en-US" sz="2000" dirty="0">
                <a:solidFill>
                  <a:schemeClr val="tx2">
                    <a:lumMod val="10000"/>
                  </a:schemeClr>
                </a:solidFill>
                <a:latin typeface="+mj-lt"/>
                <a:cs typeface="Segoe UI Semibold" panose="020B0702040204020203" pitchFamily="34" charset="0"/>
              </a:rPr>
              <a:t>apps</a:t>
            </a:r>
          </a:p>
          <a:p>
            <a:pPr>
              <a:spcAft>
                <a:spcPts val="1200"/>
              </a:spcAft>
            </a:pPr>
            <a:r>
              <a:rPr lang="en-US" sz="2000" dirty="0" smtClean="0">
                <a:solidFill>
                  <a:schemeClr val="tx2">
                    <a:lumMod val="10000"/>
                  </a:schemeClr>
                </a:solidFill>
                <a:latin typeface="+mj-lt"/>
                <a:cs typeface="Segoe UI Semibold" panose="020B0702040204020203" pitchFamily="34" charset="0"/>
              </a:rPr>
              <a:t>Continuous deployment</a:t>
            </a:r>
            <a:endParaRPr lang="en-US" sz="2000" dirty="0">
              <a:solidFill>
                <a:schemeClr val="tx2">
                  <a:lumMod val="10000"/>
                </a:schemeClr>
              </a:solidFill>
              <a:latin typeface="+mj-lt"/>
              <a:cs typeface="Segoe UI Semibold" panose="020B0702040204020203" pitchFamily="34" charset="0"/>
            </a:endParaRPr>
          </a:p>
        </p:txBody>
      </p:sp>
    </p:spTree>
    <p:extLst>
      <p:ext uri="{BB962C8B-B14F-4D97-AF65-F5344CB8AC3E}">
        <p14:creationId xmlns:p14="http://schemas.microsoft.com/office/powerpoint/2010/main" val="147788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err="1" smtClean="0">
                <a:solidFill>
                  <a:schemeClr val="accent5"/>
                </a:solidFill>
              </a:rPr>
              <a:t>Xamarin</a:t>
            </a:r>
            <a:r>
              <a:rPr lang="en-US" dirty="0" smtClean="0">
                <a:solidFill>
                  <a:schemeClr val="accent5"/>
                </a:solidFill>
              </a:rPr>
              <a:t> != React Native, </a:t>
            </a:r>
            <a:r>
              <a:rPr lang="en-US" dirty="0" err="1" smtClean="0">
                <a:solidFill>
                  <a:schemeClr val="accent5"/>
                </a:solidFill>
              </a:rPr>
              <a:t>Phonegap</a:t>
            </a:r>
            <a:r>
              <a:rPr lang="en-US" dirty="0" smtClean="0">
                <a:solidFill>
                  <a:schemeClr val="accent5"/>
                </a:solidFill>
              </a:rPr>
              <a:t> etc.</a:t>
            </a:r>
            <a:endParaRPr lang="en-US" dirty="0">
              <a:solidFill>
                <a:schemeClr val="accent5"/>
              </a:solidFill>
            </a:endParaRPr>
          </a:p>
        </p:txBody>
      </p:sp>
    </p:spTree>
    <p:extLst>
      <p:ext uri="{BB962C8B-B14F-4D97-AF65-F5344CB8AC3E}">
        <p14:creationId xmlns:p14="http://schemas.microsoft.com/office/powerpoint/2010/main" val="82949999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a:t>Extremely</a:t>
            </a:r>
            <a:r>
              <a:rPr lang="en-US" dirty="0"/>
              <a:t> powerful</a:t>
            </a:r>
          </a:p>
          <a:p>
            <a:r>
              <a:rPr lang="en-US" dirty="0"/>
              <a:t>Flexible</a:t>
            </a:r>
            <a:endParaRPr lang="en-US" i="1" dirty="0"/>
          </a:p>
          <a:p>
            <a:pPr lvl="1"/>
            <a:r>
              <a:rPr lang="en-US" dirty="0">
                <a:latin typeface="+mj-lt"/>
              </a:rPr>
              <a:t>Easy Tables (Node.js Backend)</a:t>
            </a:r>
          </a:p>
          <a:p>
            <a:pPr lvl="1"/>
            <a:r>
              <a:rPr lang="en-US" dirty="0">
                <a:latin typeface="+mj-lt"/>
              </a:rPr>
              <a:t>App Service (ASP.NET Backend)</a:t>
            </a:r>
          </a:p>
          <a:p>
            <a:r>
              <a:rPr lang="en-US" dirty="0">
                <a:latin typeface="+mj-lt"/>
              </a:rPr>
              <a:t>Cross-platform client SDK</a:t>
            </a:r>
          </a:p>
          <a:p>
            <a:pPr lvl="1"/>
            <a:r>
              <a:rPr lang="en-US" dirty="0">
                <a:latin typeface="+mj-lt"/>
              </a:rPr>
              <a:t>iOS</a:t>
            </a:r>
            <a:r>
              <a:rPr lang="en-US">
                <a:latin typeface="+mj-lt"/>
              </a:rPr>
              <a:t>, Android, and Windows</a:t>
            </a:r>
            <a:endParaRPr lang="en-US" dirty="0">
              <a:latin typeface="+mj-lt"/>
            </a:endParaRPr>
          </a:p>
          <a:p>
            <a:r>
              <a:rPr lang="en-US" dirty="0"/>
              <a:t>Open source C#</a:t>
            </a:r>
            <a:endParaRPr lang="en-US" dirty="0">
              <a:latin typeface="+mj-lt"/>
            </a:endParaRPr>
          </a:p>
          <a:p>
            <a:pPr lvl="1"/>
            <a:r>
              <a:rPr lang="en-US" dirty="0">
                <a:latin typeface="+mj-lt"/>
              </a:rPr>
              <a:t>Backend and Client SDKS on GitHub</a:t>
            </a:r>
          </a:p>
        </p:txBody>
      </p:sp>
      <p:sp>
        <p:nvSpPr>
          <p:cNvPr id="3" name="Title 2"/>
          <p:cNvSpPr>
            <a:spLocks noGrp="1"/>
          </p:cNvSpPr>
          <p:nvPr>
            <p:ph type="title"/>
          </p:nvPr>
        </p:nvSpPr>
        <p:spPr/>
        <p:txBody>
          <a:bodyPr/>
          <a:lstStyle/>
          <a:p>
            <a:r>
              <a:rPr lang="en-US" dirty="0"/>
              <a:t>Why Azure Mobile Apps?</a:t>
            </a:r>
          </a:p>
        </p:txBody>
      </p:sp>
    </p:spTree>
    <p:extLst>
      <p:ext uri="{BB962C8B-B14F-4D97-AF65-F5344CB8AC3E}">
        <p14:creationId xmlns:p14="http://schemas.microsoft.com/office/powerpoint/2010/main" val="393697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916868" y="3907510"/>
            <a:ext cx="875354" cy="1895"/>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8473" y="2050264"/>
            <a:ext cx="2852919" cy="40383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600904" y="3703967"/>
            <a:ext cx="4038309" cy="730905"/>
          </a:xfrm>
          <a:prstGeom prst="rect">
            <a:avLst/>
          </a:prstGeom>
          <a:solidFill>
            <a:schemeClr val="tx2"/>
          </a:solidFill>
          <a:ln>
            <a:noFill/>
          </a:ln>
        </p:spPr>
        <p:txBody>
          <a:bodyPr wrap="square" lIns="178955" tIns="143164" rIns="178955" bIns="143164" rtlCol="0">
            <a:spAutoFit/>
          </a:bodyPr>
          <a:lstStyle/>
          <a:p>
            <a:pPr algn="ctr" defTabSz="912504">
              <a:lnSpc>
                <a:spcPct val="90000"/>
              </a:lnSpc>
              <a:defRPr/>
            </a:pPr>
            <a:r>
              <a:rPr lang="en-US" sz="3130" kern="0">
                <a:solidFill>
                  <a:schemeClr val="bg1"/>
                </a:solidFill>
              </a:rPr>
              <a:t>REST API</a:t>
            </a:r>
          </a:p>
        </p:txBody>
      </p:sp>
      <p:sp>
        <p:nvSpPr>
          <p:cNvPr id="49" name="TextBox 48"/>
          <p:cNvSpPr txBox="1"/>
          <p:nvPr/>
        </p:nvSpPr>
        <p:spPr>
          <a:xfrm>
            <a:off x="482697" y="2204370"/>
            <a:ext cx="2547522" cy="3727490"/>
          </a:xfrm>
          <a:prstGeom prst="rect">
            <a:avLst/>
          </a:prstGeom>
          <a:solidFill>
            <a:schemeClr val="accent1"/>
          </a:solidFill>
        </p:spPr>
        <p:txBody>
          <a:bodyPr wrap="square" lIns="178955" tIns="143164" rIns="178955" bIns="143164" numCol="2" rtlCol="0">
            <a:noAutofit/>
          </a:bodyPr>
          <a:lstStyle/>
          <a:p>
            <a:pPr defTabSz="912652" fontAlgn="base">
              <a:lnSpc>
                <a:spcPct val="90000"/>
              </a:lnSpc>
              <a:spcBef>
                <a:spcPct val="0"/>
              </a:spcBef>
              <a:spcAft>
                <a:spcPct val="0"/>
              </a:spcAft>
              <a:tabLst>
                <a:tab pos="894674" algn="l"/>
              </a:tabLst>
              <a:defRPr/>
            </a:pPr>
            <a:endParaRPr lang="en-US" sz="1079" kern="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713842" y="2421292"/>
            <a:ext cx="768332" cy="679679"/>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1020866" y="2435755"/>
            <a:ext cx="421606" cy="594499"/>
          </a:xfrm>
          <a:prstGeom prst="rect">
            <a:avLst/>
          </a:prstGeom>
        </p:spPr>
      </p:pic>
      <p:grpSp>
        <p:nvGrpSpPr>
          <p:cNvPr id="68" name="Group 67"/>
          <p:cNvGrpSpPr/>
          <p:nvPr/>
        </p:nvGrpSpPr>
        <p:grpSpPr>
          <a:xfrm>
            <a:off x="701673" y="4937440"/>
            <a:ext cx="1780499" cy="852827"/>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8955" tIns="143164" rIns="178955" bIns="143164" rtlCol="0">
              <a:spAutoFit/>
            </a:bodyPr>
            <a:lstStyle/>
            <a:p>
              <a:pPr defTabSz="912504">
                <a:lnSpc>
                  <a:spcPct val="90000"/>
                </a:lnSpc>
                <a:defRPr/>
              </a:pPr>
              <a:r>
                <a:rPr lang="en-US" sz="1998" kern="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766133" y="1412487"/>
            <a:ext cx="7389163" cy="5306285"/>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51" rIns="0" bIns="46551" numCol="1" rtlCol="0" anchor="ctr" anchorCtr="0" compatLnSpc="1">
              <a:prstTxWarp prst="textNoShape">
                <a:avLst/>
              </a:prstTxWarp>
            </a:bodyPr>
            <a:lstStyle/>
            <a:p>
              <a:pPr algn="ctr" defTabSz="930690" fontAlgn="base">
                <a:spcBef>
                  <a:spcPct val="0"/>
                </a:spcBef>
                <a:spcAft>
                  <a:spcPct val="0"/>
                </a:spcAft>
              </a:pPr>
              <a:endParaRPr lang="en-US" sz="1998" kern="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153970" y="5320229"/>
            <a:ext cx="995171" cy="1213823"/>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Windows</a:t>
              </a:r>
            </a:p>
          </p:txBody>
        </p:sp>
      </p:grpSp>
      <p:grpSp>
        <p:nvGrpSpPr>
          <p:cNvPr id="77" name="Group 76"/>
          <p:cNvGrpSpPr/>
          <p:nvPr/>
        </p:nvGrpSpPr>
        <p:grpSpPr>
          <a:xfrm>
            <a:off x="6279056" y="5534439"/>
            <a:ext cx="830540" cy="1129420"/>
            <a:chOff x="6794518" y="5235831"/>
            <a:chExt cx="831838" cy="1131183"/>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Android</a:t>
              </a:r>
            </a:p>
            <a:p>
              <a:pPr algn="ctr" defTabSz="894584">
                <a:lnSpc>
                  <a:spcPct val="90000"/>
                </a:lnSpc>
                <a:defRPr/>
              </a:pPr>
              <a:r>
                <a:rPr lang="en-US" sz="1055" kern="0">
                  <a:solidFill>
                    <a:srgbClr val="FFFFFF"/>
                  </a:solidFill>
                </a:rPr>
                <a:t>Chrome</a:t>
              </a:r>
            </a:p>
          </p:txBody>
        </p:sp>
      </p:grpSp>
      <p:sp>
        <p:nvSpPr>
          <p:cNvPr id="81" name="TextBox 80"/>
          <p:cNvSpPr txBox="1"/>
          <p:nvPr/>
        </p:nvSpPr>
        <p:spPr>
          <a:xfrm>
            <a:off x="5299519" y="6075782"/>
            <a:ext cx="789569" cy="581135"/>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iOS OSX</a:t>
            </a:r>
          </a:p>
        </p:txBody>
      </p:sp>
      <p:grpSp>
        <p:nvGrpSpPr>
          <p:cNvPr id="83" name="Group 82"/>
          <p:cNvGrpSpPr/>
          <p:nvPr/>
        </p:nvGrpSpPr>
        <p:grpSpPr>
          <a:xfrm>
            <a:off x="8957463" y="5532841"/>
            <a:ext cx="1140488" cy="992831"/>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6" tIns="146076" rIns="182596"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pPr>
              <a:endParaRPr lang="en-US" sz="2397"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In-App</a:t>
              </a:r>
            </a:p>
          </p:txBody>
        </p:sp>
      </p:grpSp>
      <p:grpSp>
        <p:nvGrpSpPr>
          <p:cNvPr id="86" name="Group 85"/>
          <p:cNvGrpSpPr/>
          <p:nvPr/>
        </p:nvGrpSpPr>
        <p:grpSpPr>
          <a:xfrm>
            <a:off x="8128920" y="5524012"/>
            <a:ext cx="951305" cy="1010042"/>
            <a:chOff x="8872474" y="5203497"/>
            <a:chExt cx="952791" cy="1011619"/>
          </a:xfrm>
        </p:grpSpPr>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Kindle</a:t>
              </a:r>
            </a:p>
          </p:txBody>
        </p:sp>
      </p:grpSp>
      <p:grpSp>
        <p:nvGrpSpPr>
          <p:cNvPr id="89" name="Group 88"/>
          <p:cNvGrpSpPr/>
          <p:nvPr/>
        </p:nvGrpSpPr>
        <p:grpSpPr bwMode="gray">
          <a:xfrm>
            <a:off x="7418647" y="3907508"/>
            <a:ext cx="649461" cy="433280"/>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grpSp>
      <p:sp>
        <p:nvSpPr>
          <p:cNvPr id="15" name="TextBox 14"/>
          <p:cNvSpPr txBox="1"/>
          <p:nvPr/>
        </p:nvSpPr>
        <p:spPr>
          <a:xfrm>
            <a:off x="482698" y="3170669"/>
            <a:ext cx="2477204" cy="1141640"/>
          </a:xfrm>
          <a:prstGeom prst="rect">
            <a:avLst/>
          </a:prstGeom>
          <a:noFill/>
        </p:spPr>
        <p:txBody>
          <a:bodyPr wrap="square" lIns="182596" tIns="146076" rIns="182596" bIns="146076" rtlCol="0">
            <a:spAutoFit/>
          </a:bodyPr>
          <a:lstStyle/>
          <a:p>
            <a:pPr defTabSz="914224">
              <a:lnSpc>
                <a:spcPct val="90000"/>
              </a:lnSpc>
              <a:spcAft>
                <a:spcPts val="599"/>
              </a:spcAft>
            </a:pPr>
            <a:r>
              <a:rPr lang="en-US" sz="1998" kern="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444342" y="1694856"/>
            <a:ext cx="1596468" cy="4432351"/>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82596" tIns="146076" rIns="182596" bIns="146076" rtlCol="0">
              <a:spAutoFit/>
            </a:bodyPr>
            <a:lstStyle/>
            <a:p>
              <a:pPr defTabSz="914224">
                <a:lnSpc>
                  <a:spcPct val="90000"/>
                </a:lnSpc>
                <a:spcAft>
                  <a:spcPts val="599"/>
                </a:spcAft>
              </a:pPr>
              <a:r>
                <a:rPr lang="en-US" sz="1597" kern="0">
                  <a:solidFill>
                    <a:srgbClr val="FFFFFF"/>
                  </a:solidFill>
                  <a:latin typeface="Segoe UI Light"/>
                </a:rPr>
                <a:t>Backend code</a:t>
              </a:r>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946724" y="2206310"/>
            <a:ext cx="701839" cy="910547"/>
            <a:chOff x="6967218" y="2204292"/>
            <a:chExt cx="702936" cy="911970"/>
          </a:xfrm>
        </p:grpSpPr>
        <p:pic>
          <p:nvPicPr>
            <p:cNvPr id="132" name="Picture 13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SQL</a:t>
              </a:r>
            </a:p>
          </p:txBody>
        </p:sp>
      </p:grpSp>
      <p:grpSp>
        <p:nvGrpSpPr>
          <p:cNvPr id="63" name="Group 62"/>
          <p:cNvGrpSpPr/>
          <p:nvPr/>
        </p:nvGrpSpPr>
        <p:grpSpPr>
          <a:xfrm>
            <a:off x="8080955" y="2175816"/>
            <a:ext cx="1028368" cy="938326"/>
            <a:chOff x="8134624" y="2173750"/>
            <a:chExt cx="1029974" cy="939791"/>
          </a:xfrm>
        </p:grpSpPr>
        <p:pic>
          <p:nvPicPr>
            <p:cNvPr id="135" name="Picture 134" descr="mongodb white.png"/>
            <p:cNvPicPr>
              <a:picLocks noChangeAspect="1"/>
            </p:cNvPicPr>
            <p:nvPr/>
          </p:nvPicPr>
          <p:blipFill>
            <a:blip r:embed="rId22" cstate="print">
              <a:clrChange>
                <a:clrFrom>
                  <a:srgbClr val="89D1E5"/>
                </a:clrFrom>
                <a:clrTo>
                  <a:srgbClr val="89D1E5">
                    <a:alpha val="0"/>
                  </a:srgbClr>
                </a:clrTo>
              </a:clrChange>
              <a:extLst>
                <a:ext uri="{BEBA8EAE-BF5A-486C-A8C5-ECC9F3942E4B}">
                  <a14:imgProps xmlns:a14="http://schemas.microsoft.com/office/drawing/2010/main">
                    <a14:imgLayer r:embed="rId23">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Mongo</a:t>
              </a:r>
            </a:p>
          </p:txBody>
        </p:sp>
      </p:grpSp>
      <p:grpSp>
        <p:nvGrpSpPr>
          <p:cNvPr id="62" name="Group 61"/>
          <p:cNvGrpSpPr/>
          <p:nvPr/>
        </p:nvGrpSpPr>
        <p:grpSpPr>
          <a:xfrm>
            <a:off x="7516863" y="2211492"/>
            <a:ext cx="877297" cy="903027"/>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Tables</a:t>
              </a:r>
            </a:p>
          </p:txBody>
        </p:sp>
        <p:pic>
          <p:nvPicPr>
            <p:cNvPr id="139" name="Picture 138"/>
            <p:cNvPicPr>
              <a:picLocks noChangeAspect="1"/>
            </p:cNvPicPr>
            <p:nvPr/>
          </p:nvPicPr>
          <p:blipFill>
            <a:blip r:embed="rId24">
              <a:biLevel thresh="25000"/>
            </a:blip>
            <a:stretch>
              <a:fillRect/>
            </a:stretch>
          </p:blipFill>
          <p:spPr>
            <a:xfrm>
              <a:off x="7643886" y="2209104"/>
              <a:ext cx="590420" cy="513241"/>
            </a:xfrm>
            <a:prstGeom prst="rect">
              <a:avLst/>
            </a:prstGeom>
          </p:spPr>
        </p:pic>
      </p:grpSp>
      <p:grpSp>
        <p:nvGrpSpPr>
          <p:cNvPr id="64" name="Group 63"/>
          <p:cNvGrpSpPr/>
          <p:nvPr/>
        </p:nvGrpSpPr>
        <p:grpSpPr>
          <a:xfrm>
            <a:off x="8673965" y="2135301"/>
            <a:ext cx="1028368" cy="978841"/>
            <a:chOff x="8737007" y="2133171"/>
            <a:chExt cx="1029974" cy="980369"/>
          </a:xfrm>
        </p:grpSpPr>
        <p:pic>
          <p:nvPicPr>
            <p:cNvPr id="61" name="Picture 60"/>
            <p:cNvPicPr>
              <a:picLocks noChangeAspect="1"/>
            </p:cNvPicPr>
            <p:nvPr/>
          </p:nvPicPr>
          <p:blipFill>
            <a:blip r:embed="rId25"/>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O365</a:t>
              </a:r>
            </a:p>
          </p:txBody>
        </p:sp>
      </p:grpSp>
      <p:grpSp>
        <p:nvGrpSpPr>
          <p:cNvPr id="65" name="Group 64"/>
          <p:cNvGrpSpPr/>
          <p:nvPr/>
        </p:nvGrpSpPr>
        <p:grpSpPr>
          <a:xfrm>
            <a:off x="9402468" y="2199343"/>
            <a:ext cx="1028368" cy="914797"/>
            <a:chOff x="9407441" y="2197313"/>
            <a:chExt cx="1029974" cy="916226"/>
          </a:xfrm>
        </p:grpSpPr>
        <p:pic>
          <p:nvPicPr>
            <p:cNvPr id="59" name="Picture 58"/>
            <p:cNvPicPr>
              <a:picLocks noChangeAspect="1"/>
            </p:cNvPicPr>
            <p:nvPr/>
          </p:nvPicPr>
          <p:blipFill>
            <a:blip r:embed="rId26"/>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API Apps</a:t>
              </a:r>
            </a:p>
          </p:txBody>
        </p:sp>
      </p:grpSp>
      <p:grpSp>
        <p:nvGrpSpPr>
          <p:cNvPr id="70" name="Group 69"/>
          <p:cNvGrpSpPr/>
          <p:nvPr/>
        </p:nvGrpSpPr>
        <p:grpSpPr>
          <a:xfrm>
            <a:off x="4930612" y="1504281"/>
            <a:ext cx="1924621" cy="1256848"/>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82596" tIns="146076" rIns="182596" bIns="146076" rtlCol="0">
              <a:spAutoFit/>
            </a:bodyPr>
            <a:lstStyle/>
            <a:p>
              <a:pPr defTabSz="912652">
                <a:tabLst>
                  <a:tab pos="894674" algn="l"/>
                </a:tabLst>
                <a:defRPr/>
              </a:pPr>
              <a:r>
                <a:rPr lang="en-US" sz="2397" kern="0">
                  <a:solidFill>
                    <a:srgbClr val="FFFFFF"/>
                  </a:solidFill>
                  <a:latin typeface="Segoe UI Light"/>
                </a:rPr>
                <a:t>Offline Sync</a:t>
              </a:r>
            </a:p>
          </p:txBody>
        </p:sp>
      </p:grpSp>
      <p:pic>
        <p:nvPicPr>
          <p:cNvPr id="93" name="Picture 92"/>
          <p:cNvPicPr>
            <a:picLocks noChangeAspect="1"/>
          </p:cNvPicPr>
          <p:nvPr/>
        </p:nvPicPr>
        <p:blipFill rotWithShape="1">
          <a:blip r:embed="rId27"/>
          <a:srcRect r="61720" b="-3410"/>
          <a:stretch/>
        </p:blipFill>
        <p:spPr>
          <a:xfrm>
            <a:off x="5470735" y="5540939"/>
            <a:ext cx="698258" cy="594724"/>
          </a:xfrm>
          <a:prstGeom prst="rect">
            <a:avLst/>
          </a:prstGeom>
        </p:spPr>
      </p:pic>
    </p:spTree>
    <p:extLst>
      <p:ext uri="{BB962C8B-B14F-4D97-AF65-F5344CB8AC3E}">
        <p14:creationId xmlns:p14="http://schemas.microsoft.com/office/powerpoint/2010/main" val="206382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 backend</a:t>
            </a:r>
          </a:p>
        </p:txBody>
      </p:sp>
    </p:spTree>
    <p:extLst>
      <p:ext uri="{BB962C8B-B14F-4D97-AF65-F5344CB8AC3E}">
        <p14:creationId xmlns:p14="http://schemas.microsoft.com/office/powerpoint/2010/main" val="62279219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a Mobile Service</a:t>
            </a:r>
          </a:p>
        </p:txBody>
      </p:sp>
      <p:sp>
        <p:nvSpPr>
          <p:cNvPr id="5" name="Text Placeholder 4"/>
          <p:cNvSpPr>
            <a:spLocks noGrp="1"/>
          </p:cNvSpPr>
          <p:nvPr>
            <p:ph type="body" sz="quarter" idx="10"/>
          </p:nvPr>
        </p:nvSpPr>
        <p:spPr>
          <a:xfrm>
            <a:off x="276325" y="1867414"/>
            <a:ext cx="11870173" cy="1317946"/>
          </a:xfrm>
        </p:spPr>
        <p:txBody>
          <a:bodyPr/>
          <a:lstStyle/>
          <a:p>
            <a:r>
              <a:rPr lang="en-US" sz="3598" dirty="0" err="1">
                <a:solidFill>
                  <a:srgbClr val="000000"/>
                </a:solidFill>
                <a:highlight>
                  <a:srgbClr val="FFFFFF"/>
                </a:highlight>
                <a:latin typeface="Consolas" charset="0"/>
              </a:rPr>
              <a:t>MobileService</a:t>
            </a:r>
            <a:r>
              <a:rPr lang="en-US" sz="3598" dirty="0">
                <a:solidFill>
                  <a:srgbClr val="000000"/>
                </a:solidFill>
                <a:highlight>
                  <a:srgbClr val="FFFFFF"/>
                </a:highlight>
                <a:latin typeface="Consolas" charset="0"/>
              </a:rPr>
              <a:t> =  </a:t>
            </a:r>
            <a:r>
              <a:rPr lang="en-US" sz="3598" dirty="0">
                <a:solidFill>
                  <a:srgbClr val="0000FF"/>
                </a:solidFill>
                <a:highlight>
                  <a:srgbClr val="FFFFFF"/>
                </a:highlight>
                <a:latin typeface="Consolas" charset="0"/>
              </a:rPr>
              <a:t>new</a:t>
            </a:r>
            <a:r>
              <a:rPr lang="en-US" sz="3598" dirty="0">
                <a:solidFill>
                  <a:srgbClr val="000000"/>
                </a:solidFill>
                <a:highlight>
                  <a:srgbClr val="FFFFFF"/>
                </a:highlight>
                <a:latin typeface="Consolas" charset="0"/>
              </a:rPr>
              <a:t> </a:t>
            </a:r>
            <a:r>
              <a:rPr lang="en-US" sz="3598" dirty="0" err="1">
                <a:solidFill>
                  <a:srgbClr val="2B91AF"/>
                </a:solidFill>
                <a:highlight>
                  <a:srgbClr val="FFFFFF"/>
                </a:highlight>
                <a:latin typeface="Consolas" charset="0"/>
              </a:rPr>
              <a:t>MobileServiceClient</a:t>
            </a:r>
            <a:r>
              <a:rPr lang="en-US" sz="3598" dirty="0">
                <a:solidFill>
                  <a:srgbClr val="000000"/>
                </a:solidFill>
                <a:highlight>
                  <a:srgbClr val="FFFFFF"/>
                </a:highlight>
                <a:latin typeface="Consolas" charset="0"/>
              </a:rPr>
              <a:t>(</a:t>
            </a:r>
          </a:p>
          <a:p>
            <a:r>
              <a:rPr lang="en-US" sz="3598" dirty="0">
                <a:solidFill>
                  <a:srgbClr val="000000"/>
                </a:solidFill>
                <a:highlight>
                  <a:srgbClr val="FFFFFF"/>
                </a:highlight>
                <a:latin typeface="Consolas" charset="0"/>
              </a:rPr>
              <a:t>	</a:t>
            </a:r>
            <a:r>
              <a:rPr lang="en-US" sz="3598" dirty="0">
                <a:solidFill>
                  <a:srgbClr val="A31515"/>
                </a:solidFill>
                <a:highlight>
                  <a:srgbClr val="FFFFFF"/>
                </a:highlight>
                <a:latin typeface="Consolas" charset="0"/>
              </a:rPr>
              <a:t>"https://</a:t>
            </a:r>
            <a:r>
              <a:rPr lang="en-US" sz="3598" dirty="0" err="1">
                <a:solidFill>
                  <a:srgbClr val="A31515"/>
                </a:solidFill>
                <a:highlight>
                  <a:srgbClr val="FFFFFF"/>
                </a:highlight>
                <a:latin typeface="Consolas" charset="0"/>
              </a:rPr>
              <a:t>myapp.azurewebsites.net</a:t>
            </a:r>
            <a:r>
              <a:rPr lang="en-US" sz="3598" dirty="0">
                <a:solidFill>
                  <a:srgbClr val="A31515"/>
                </a:solidFill>
                <a:highlight>
                  <a:srgbClr val="FFFFFF"/>
                </a:highlight>
                <a:latin typeface="Consolas" charset="0"/>
              </a:rPr>
              <a:t>"</a:t>
            </a:r>
            <a:r>
              <a:rPr lang="en-US" sz="3598"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72470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tables</a:t>
            </a:r>
          </a:p>
        </p:txBody>
      </p:sp>
      <p:sp>
        <p:nvSpPr>
          <p:cNvPr id="5" name="Text Placeholder 4"/>
          <p:cNvSpPr>
            <a:spLocks noGrp="1"/>
          </p:cNvSpPr>
          <p:nvPr>
            <p:ph type="body" sz="quarter" idx="10"/>
          </p:nvPr>
        </p:nvSpPr>
        <p:spPr>
          <a:xfrm>
            <a:off x="283158" y="1219425"/>
            <a:ext cx="11870173" cy="6383893"/>
          </a:xfrm>
        </p:spPr>
        <p:txBody>
          <a:bodyPr/>
          <a:lstStyle/>
          <a:p>
            <a:r>
              <a:rPr lang="en-US" sz="2800" dirty="0" err="1">
                <a:solidFill>
                  <a:srgbClr val="2B91AF"/>
                </a:solidFill>
                <a:highlight>
                  <a:srgbClr val="FFFFFF"/>
                </a:highlight>
                <a:latin typeface="Consolas" charset="0"/>
              </a:rPr>
              <a:t>IMobileServiceSyncTable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 </a:t>
            </a:r>
            <a:r>
              <a:rPr lang="en-US" sz="2800" dirty="0" err="1">
                <a:solidFill>
                  <a:srgbClr val="000000"/>
                </a:solidFill>
                <a:highlight>
                  <a:srgbClr val="FFFFFF"/>
                </a:highlight>
                <a:latin typeface="Consolas" charset="0"/>
              </a:rPr>
              <a:t>syncTable</a:t>
            </a:r>
            <a:r>
              <a:rPr lang="en-US" sz="2800" dirty="0">
                <a:solidFill>
                  <a:srgbClr val="000000"/>
                </a:solidFill>
                <a:highlight>
                  <a:srgbClr val="FFFFFF"/>
                </a:highlight>
                <a:latin typeface="Consolas" charset="0"/>
              </a:rPr>
              <a:t>;</a:t>
            </a:r>
          </a:p>
          <a:p>
            <a:endParaRPr lang="en-US" sz="2800" dirty="0">
              <a:solidFill>
                <a:srgbClr val="0000FF"/>
              </a:solidFill>
              <a:highlight>
                <a:srgbClr val="FFFFFF"/>
              </a:highlight>
              <a:latin typeface="Consolas" charset="0"/>
            </a:endParaRPr>
          </a:p>
          <a:p>
            <a:r>
              <a:rPr lang="en-US" sz="2800" dirty="0">
                <a:solidFill>
                  <a:srgbClr val="0000FF"/>
                </a:solidFill>
                <a:highlight>
                  <a:srgbClr val="FFFFFF"/>
                </a:highlight>
                <a:latin typeface="Consolas" charset="0"/>
              </a:rPr>
              <a:t>public</a:t>
            </a:r>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async</a:t>
            </a:r>
            <a:r>
              <a:rPr lang="en-US" sz="2800" dirty="0">
                <a:solidFill>
                  <a:srgbClr val="000000"/>
                </a:solidFill>
                <a:highlight>
                  <a:srgbClr val="FFFFFF"/>
                </a:highlight>
                <a:latin typeface="Consolas" charset="0"/>
              </a:rPr>
              <a:t> </a:t>
            </a:r>
            <a:r>
              <a:rPr lang="en-US" sz="2800" dirty="0">
                <a:solidFill>
                  <a:srgbClr val="2B91AF"/>
                </a:solidFill>
                <a:highlight>
                  <a:srgbClr val="FFFFFF"/>
                </a:highlight>
                <a:latin typeface="Consolas" charset="0"/>
              </a:rPr>
              <a:t>Task</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Init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a:t>
            </a:r>
          </a:p>
          <a:p>
            <a:r>
              <a:rPr lang="en-US" sz="2800" dirty="0">
                <a:solidFill>
                  <a:srgbClr val="0000FF"/>
                </a:solidFill>
                <a:highlight>
                  <a:srgbClr val="FFFFFF"/>
                </a:highlight>
                <a:latin typeface="Consolas" charset="0"/>
              </a:rPr>
              <a:t>    </a:t>
            </a:r>
            <a:r>
              <a:rPr lang="en-US" sz="2800" dirty="0" err="1">
                <a:solidFill>
                  <a:srgbClr val="0000FF"/>
                </a:solidFill>
                <a:highlight>
                  <a:srgbClr val="FFFFFF"/>
                </a:highlight>
                <a:latin typeface="Consolas" charset="0"/>
              </a:rPr>
              <a:t>const</a:t>
            </a:r>
            <a:r>
              <a:rPr lang="en-US" sz="2800" dirty="0">
                <a:solidFill>
                  <a:srgbClr val="000000"/>
                </a:solidFill>
                <a:highlight>
                  <a:srgbClr val="FFFFFF"/>
                </a:highlight>
                <a:latin typeface="Consolas" charset="0"/>
              </a:rPr>
              <a:t> </a:t>
            </a:r>
            <a:r>
              <a:rPr lang="en-US" sz="2800" dirty="0">
                <a:solidFill>
                  <a:srgbClr val="0000FF"/>
                </a:solidFill>
                <a:highlight>
                  <a:srgbClr val="FFFFFF"/>
                </a:highlight>
                <a:latin typeface="Consolas" charset="0"/>
              </a:rPr>
              <a:t>string</a:t>
            </a:r>
            <a:r>
              <a:rPr lang="en-US" sz="2800" dirty="0">
                <a:solidFill>
                  <a:srgbClr val="000000"/>
                </a:solidFill>
                <a:highlight>
                  <a:srgbClr val="FFFFFF"/>
                </a:highlight>
                <a:latin typeface="Consolas" charset="0"/>
              </a:rPr>
              <a:t> path = </a:t>
            </a:r>
            <a:r>
              <a:rPr lang="en-US" sz="2800" dirty="0">
                <a:solidFill>
                  <a:srgbClr val="A31515"/>
                </a:solidFill>
                <a:highlight>
                  <a:srgbClr val="FFFFFF"/>
                </a:highlight>
                <a:latin typeface="Consolas" charset="0"/>
              </a:rPr>
              <a:t>"</a:t>
            </a:r>
            <a:r>
              <a:rPr lang="en-US" sz="2800" dirty="0" err="1">
                <a:solidFill>
                  <a:srgbClr val="A31515"/>
                </a:solidFill>
                <a:highlight>
                  <a:srgbClr val="FFFFFF"/>
                </a:highlight>
                <a:latin typeface="Consolas" charset="0"/>
              </a:rPr>
              <a:t>syncstore.db</a:t>
            </a:r>
            <a:r>
              <a:rPr lang="en-US" sz="2800" dirty="0">
                <a:solidFill>
                  <a:srgbClr val="A31515"/>
                </a:solidFill>
                <a:highlight>
                  <a:srgbClr val="FFFFFF"/>
                </a:highlight>
                <a:latin typeface="Consolas" charset="0"/>
              </a:rPr>
              <a: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var</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a:t>
            </a:r>
            <a:r>
              <a:rPr lang="en-US" sz="2800" dirty="0">
                <a:solidFill>
                  <a:srgbClr val="000000"/>
                </a:solidFill>
                <a:highlight>
                  <a:srgbClr val="FFFFFF"/>
                </a:highlight>
                <a:latin typeface="Consolas" charset="0"/>
              </a:rPr>
              <a:t> = </a:t>
            </a:r>
            <a:r>
              <a:rPr lang="en-US" sz="2800" dirty="0">
                <a:solidFill>
                  <a:srgbClr val="0000FF"/>
                </a:solidFill>
                <a:highlight>
                  <a:srgbClr val="FFFFFF"/>
                </a:highlight>
                <a:latin typeface="Consolas" charset="0"/>
              </a:rPr>
              <a:t>new</a:t>
            </a:r>
            <a:r>
              <a:rPr lang="en-US" sz="2800" dirty="0">
                <a:solidFill>
                  <a:srgbClr val="000000"/>
                </a:solidFill>
                <a:highlight>
                  <a:srgbClr val="FFFFFF"/>
                </a:highlight>
                <a:latin typeface="Consolas" charset="0"/>
              </a:rPr>
              <a:t> </a:t>
            </a:r>
            <a:r>
              <a:rPr lang="en-US" sz="2800" dirty="0" err="1">
                <a:solidFill>
                  <a:srgbClr val="2B91AF"/>
                </a:solidFill>
                <a:highlight>
                  <a:srgbClr val="FFFFFF"/>
                </a:highlight>
                <a:latin typeface="Consolas" charset="0"/>
              </a:rPr>
              <a:t>MobileServiceSQLiteStore</a:t>
            </a:r>
            <a:r>
              <a:rPr lang="en-US" sz="2800" dirty="0">
                <a:solidFill>
                  <a:srgbClr val="000000"/>
                </a:solidFill>
                <a:highlight>
                  <a:srgbClr val="FFFFFF"/>
                </a:highlight>
                <a:latin typeface="Consolas" charset="0"/>
              </a:rPr>
              <a:t>(path);</a:t>
            </a:r>
          </a:p>
          <a:p>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db.DefineTable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a:t>
            </a: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pPr lvl="0"/>
            <a:r>
              <a:rPr lang="en-US" sz="2800" dirty="0">
                <a:solidFill>
                  <a:srgbClr val="000000"/>
                </a:solidFill>
                <a:highlight>
                  <a:srgbClr val="FFFFFF"/>
                </a:highlight>
                <a:latin typeface="Consolas" charset="0"/>
              </a:rPr>
              <a:t>}</a:t>
            </a:r>
            <a:endParaRPr lang="en-US" sz="2800" dirty="0"/>
          </a:p>
          <a:p>
            <a:endParaRPr lang="en-US" sz="2800" dirty="0">
              <a:solidFill>
                <a:srgbClr val="000000"/>
              </a:solidFill>
              <a:highlight>
                <a:srgbClr val="FFFFFF"/>
              </a:highlight>
              <a:latin typeface="Consolas" charset="0"/>
            </a:endParaRPr>
          </a:p>
          <a:p>
            <a:r>
              <a:rPr lang="en-US" sz="2800" dirty="0">
                <a:solidFill>
                  <a:srgbClr val="000000"/>
                </a:solidFill>
                <a:highlight>
                  <a:srgbClr val="FFFFFF"/>
                </a:highlight>
                <a:latin typeface="Consolas" charset="0"/>
              </a:rPr>
              <a:t> </a:t>
            </a:r>
          </a:p>
        </p:txBody>
      </p:sp>
      <p:sp>
        <p:nvSpPr>
          <p:cNvPr id="2" name="Rectangle 1"/>
          <p:cNvSpPr/>
          <p:nvPr/>
        </p:nvSpPr>
        <p:spPr>
          <a:xfrm>
            <a:off x="300613" y="4891287"/>
            <a:ext cx="12006032" cy="972963"/>
          </a:xfrm>
          <a:prstGeom prst="rect">
            <a:avLst/>
          </a:prstGeom>
        </p:spPr>
        <p:txBody>
          <a:bodyPr wrap="square">
            <a:spAutoFit/>
          </a:bodyPr>
          <a:lstStyle/>
          <a:p>
            <a:pPr defTabSz="931352">
              <a:lnSpc>
                <a:spcPct val="90000"/>
              </a:lnSpc>
              <a:spcBef>
                <a:spcPct val="20000"/>
              </a:spcBef>
              <a:buClr>
                <a:srgbClr val="3C3C3C"/>
              </a:buClr>
              <a:buSzPct val="100000"/>
            </a:pPr>
            <a:r>
              <a:rPr lang="en-US" sz="2800" kern="0" dirty="0">
                <a:solidFill>
                  <a:srgbClr val="0000FF"/>
                </a:solidFill>
                <a:highlight>
                  <a:srgbClr val="FFFFFF"/>
                </a:highlight>
                <a:latin typeface="Consolas" charset="0"/>
                <a:cs typeface="Consolas" panose="020B0609020204030204" pitchFamily="49" charset="0"/>
              </a:rPr>
              <a:t>    await</a:t>
            </a: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MobileService.SyncContext.InitializeAsync</a:t>
            </a:r>
            <a:r>
              <a:rPr lang="en-US" sz="2800" kern="0" dirty="0">
                <a:solidFill>
                  <a:srgbClr val="000000"/>
                </a:solidFill>
                <a:highlight>
                  <a:srgbClr val="FFFFFF"/>
                </a:highlight>
                <a:latin typeface="Consolas" charset="0"/>
                <a:cs typeface="Consolas" panose="020B0609020204030204" pitchFamily="49" charset="0"/>
              </a:rPr>
              <a:t>(</a:t>
            </a:r>
            <a:r>
              <a:rPr lang="en-US" sz="2800" kern="0" dirty="0" err="1">
                <a:solidFill>
                  <a:srgbClr val="000000"/>
                </a:solidFill>
                <a:highlight>
                  <a:srgbClr val="FFFFFF"/>
                </a:highlight>
                <a:latin typeface="Consolas" charset="0"/>
                <a:cs typeface="Consolas" panose="020B0609020204030204" pitchFamily="49" charset="0"/>
              </a:rPr>
              <a:t>db</a:t>
            </a:r>
            <a:r>
              <a:rPr lang="en-US" sz="2800" kern="0" dirty="0">
                <a:solidFill>
                  <a:srgbClr val="000000"/>
                </a:solidFill>
                <a:highlight>
                  <a:srgbClr val="FFFFFF"/>
                </a:highlight>
                <a:latin typeface="Consolas" charset="0"/>
                <a:cs typeface="Consolas" panose="020B0609020204030204" pitchFamily="49" charset="0"/>
              </a:rPr>
              <a:t>); </a:t>
            </a:r>
          </a:p>
          <a:p>
            <a:pPr defTabSz="931352">
              <a:lnSpc>
                <a:spcPct val="90000"/>
              </a:lnSpc>
              <a:spcBef>
                <a:spcPct val="20000"/>
              </a:spcBef>
              <a:buClr>
                <a:srgbClr val="3C3C3C"/>
              </a:buClr>
              <a:buSzPct val="100000"/>
            </a:pP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syncTable</a:t>
            </a:r>
            <a:r>
              <a:rPr lang="en-US" sz="2800" kern="0" dirty="0">
                <a:solidFill>
                  <a:srgbClr val="000000"/>
                </a:solidFill>
                <a:highlight>
                  <a:srgbClr val="FFFFFF"/>
                </a:highlight>
                <a:latin typeface="Consolas" charset="0"/>
                <a:cs typeface="Consolas" panose="020B0609020204030204" pitchFamily="49" charset="0"/>
              </a:rPr>
              <a:t> = </a:t>
            </a:r>
            <a:r>
              <a:rPr lang="en-US" sz="2800" kern="0" dirty="0" err="1">
                <a:solidFill>
                  <a:srgbClr val="000000"/>
                </a:solidFill>
                <a:highlight>
                  <a:srgbClr val="FFFFFF"/>
                </a:highlight>
                <a:latin typeface="Consolas" charset="0"/>
                <a:cs typeface="Consolas" panose="020B0609020204030204" pitchFamily="49" charset="0"/>
              </a:rPr>
              <a:t>MobileService.GetSyncTable</a:t>
            </a:r>
            <a:r>
              <a:rPr lang="en-US" sz="2800" kern="0" dirty="0">
                <a:solidFill>
                  <a:srgbClr val="000000"/>
                </a:solidFill>
                <a:highlight>
                  <a:srgbClr val="FFFFFF"/>
                </a:highlight>
                <a:latin typeface="Consolas" charset="0"/>
                <a:cs typeface="Consolas" panose="020B0609020204030204" pitchFamily="49" charset="0"/>
              </a:rPr>
              <a:t>&lt;</a:t>
            </a:r>
            <a:r>
              <a:rPr lang="en-US" sz="2800" kern="0" dirty="0" err="1">
                <a:solidFill>
                  <a:srgbClr val="2B91AF"/>
                </a:solidFill>
                <a:highlight>
                  <a:srgbClr val="FFFFFF"/>
                </a:highlight>
                <a:latin typeface="Consolas" charset="0"/>
              </a:rPr>
              <a:t>TodoItem</a:t>
            </a:r>
            <a:r>
              <a:rPr lang="en-US" sz="2800" kern="0"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85393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Push and pull with sync table</a:t>
            </a:r>
          </a:p>
        </p:txBody>
      </p:sp>
      <p:sp>
        <p:nvSpPr>
          <p:cNvPr id="5" name="Text Placeholder 4"/>
          <p:cNvSpPr>
            <a:spLocks noGrp="1"/>
          </p:cNvSpPr>
          <p:nvPr>
            <p:ph type="body" sz="quarter" idx="10"/>
          </p:nvPr>
        </p:nvSpPr>
        <p:spPr>
          <a:xfrm>
            <a:off x="283158" y="1219424"/>
            <a:ext cx="12268469" cy="2709389"/>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FF"/>
                </a:solidFill>
                <a:ea typeface="Times New Roman" panose="02020603050405020304" pitchFamily="18" charset="0"/>
                <a:cs typeface="Courier New" panose="02070309020205020404" pitchFamily="49" charset="0"/>
              </a:rPr>
              <a:t>private</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async</a:t>
            </a: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2B91AF"/>
                </a:solidFill>
                <a:ea typeface="Times New Roman" panose="02020603050405020304" pitchFamily="18" charset="0"/>
                <a:cs typeface="Courier New" panose="02070309020205020404" pitchFamily="49" charset="0"/>
              </a:rPr>
              <a:t>Task</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MobileService.SyncContext.PushAsync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var</a:t>
            </a:r>
            <a:r>
              <a:rPr lang="en-US" sz="2550" dirty="0">
                <a:solidFill>
                  <a:srgbClr val="000000"/>
                </a:solidFill>
                <a:ea typeface="Times New Roman" panose="02020603050405020304" pitchFamily="18" charset="0"/>
                <a:cs typeface="Courier New" panose="02070309020205020404" pitchFamily="49" charset="0"/>
              </a:rPr>
              <a:t> query = </a:t>
            </a:r>
            <a:r>
              <a:rPr lang="en-US" sz="2550" dirty="0" err="1">
                <a:solidFill>
                  <a:srgbClr val="000000"/>
                </a:solidFill>
                <a:ea typeface="Times New Roman" panose="02020603050405020304" pitchFamily="18" charset="0"/>
                <a:cs typeface="Courier New" panose="02070309020205020404" pitchFamily="49" charset="0"/>
              </a:rPr>
              <a:t>syncTable.CreateQuery</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syncTable.PullAsync</a:t>
            </a:r>
            <a:r>
              <a:rPr lang="en-US" sz="2550" dirty="0">
                <a:solidFill>
                  <a:srgbClr val="000000"/>
                </a:solidFill>
                <a:ea typeface="Times New Roman" panose="02020603050405020304" pitchFamily="18" charset="0"/>
                <a:cs typeface="Courier New" panose="02070309020205020404" pitchFamily="49" charset="0"/>
              </a:rPr>
              <a:t>(</a:t>
            </a:r>
            <a:r>
              <a:rPr lang="en-US" sz="2550" dirty="0">
                <a:solidFill>
                  <a:srgbClr val="A31515"/>
                </a:solidFill>
                <a:ea typeface="Times New Roman" panose="02020603050405020304" pitchFamily="18" charset="0"/>
                <a:cs typeface="Courier New" panose="02070309020205020404" pitchFamily="49" charset="0"/>
              </a:rPr>
              <a:t>"</a:t>
            </a:r>
            <a:r>
              <a:rPr lang="en-US" sz="2550" dirty="0" err="1">
                <a:solidFill>
                  <a:srgbClr val="A31515"/>
                </a:solidFill>
                <a:ea typeface="Times New Roman" panose="02020603050405020304" pitchFamily="18" charset="0"/>
                <a:cs typeface="Courier New" panose="02070309020205020404" pitchFamily="49" charset="0"/>
              </a:rPr>
              <a:t>todoItems</a:t>
            </a:r>
            <a:r>
              <a:rPr lang="en-US" sz="2550" dirty="0">
                <a:solidFill>
                  <a:srgbClr val="A31515"/>
                </a:solidFill>
                <a:ea typeface="Times New Roman" panose="02020603050405020304" pitchFamily="18" charset="0"/>
                <a:cs typeface="Courier New" panose="02070309020205020404" pitchFamily="49" charset="0"/>
              </a:rPr>
              <a:t>"</a:t>
            </a:r>
            <a:r>
              <a:rPr lang="en-US" sz="2550" dirty="0">
                <a:solidFill>
                  <a:srgbClr val="000000"/>
                </a:solidFill>
                <a:ea typeface="Times New Roman" panose="02020603050405020304" pitchFamily="18" charset="0"/>
                <a:cs typeface="Courier New" panose="02070309020205020404" pitchFamily="49" charset="0"/>
              </a:rPr>
              <a:t>, query);</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283158" y="4147104"/>
            <a:ext cx="12036183" cy="2054992"/>
          </a:xfrm>
          <a:prstGeom prst="rect">
            <a:avLst/>
          </a:prstGeom>
        </p:spPr>
        <p:txBody>
          <a:bodyPr wrap="square">
            <a:spAutoFit/>
          </a:bodyPr>
          <a:lstStyle/>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private</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Task</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InsertTodoItem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syncTable.InsertAsync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32384">
              <a:lnSpc>
                <a:spcPct val="90000"/>
              </a:lnSpc>
              <a:buSzPct val="90000"/>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MobileService.SyncContext.PushAsync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gradFill>
                <a:gsLst>
                  <a:gs pos="1250">
                    <a:srgbClr val="000000"/>
                  </a:gs>
                  <a:gs pos="100000">
                    <a:srgbClr val="000000"/>
                  </a:gs>
                </a:gsLst>
                <a:lin ang="5400000" scaled="0"/>
              </a:gra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endParaRPr>
          </a:p>
        </p:txBody>
      </p:sp>
    </p:spTree>
    <p:extLst>
      <p:ext uri="{BB962C8B-B14F-4D97-AF65-F5344CB8AC3E}">
        <p14:creationId xmlns:p14="http://schemas.microsoft.com/office/powerpoint/2010/main" val="57699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Query local table</a:t>
            </a:r>
          </a:p>
        </p:txBody>
      </p:sp>
      <p:sp>
        <p:nvSpPr>
          <p:cNvPr id="5" name="Text Placeholder 4"/>
          <p:cNvSpPr>
            <a:spLocks noGrp="1"/>
          </p:cNvSpPr>
          <p:nvPr>
            <p:ph type="body" sz="quarter" idx="10"/>
          </p:nvPr>
        </p:nvSpPr>
        <p:spPr>
          <a:xfrm>
            <a:off x="276324" y="1895251"/>
            <a:ext cx="12268469" cy="2810544"/>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FF"/>
                </a:solidFill>
                <a:ea typeface="Times New Roman" panose="02020603050405020304" pitchFamily="18" charset="0"/>
                <a:cs typeface="Courier New" panose="02070309020205020404" pitchFamily="49" charset="0"/>
              </a:rPr>
              <a:t>public</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FF"/>
                </a:solidFill>
                <a:ea typeface="Times New Roman" panose="02020603050405020304" pitchFamily="18" charset="0"/>
                <a:cs typeface="Courier New" panose="02070309020205020404" pitchFamily="49" charset="0"/>
              </a:rPr>
              <a:t>async</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2B91AF"/>
                </a:solidFill>
                <a:ea typeface="Times New Roman" panose="02020603050405020304" pitchFamily="18" charset="0"/>
                <a:cs typeface="Courier New" panose="02070309020205020404" pitchFamily="49" charset="0"/>
              </a:rPr>
              <a:t>Task</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IEnumerable</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TodoItem</a:t>
            </a:r>
            <a:r>
              <a:rPr lang="en-US" sz="2652" dirty="0">
                <a:solidFill>
                  <a:srgbClr val="000000"/>
                </a:solidFill>
                <a:ea typeface="Times New Roman" panose="02020603050405020304" pitchFamily="18" charset="0"/>
                <a:cs typeface="Courier New" panose="02070309020205020404" pitchFamily="49" charset="0"/>
              </a:rPr>
              <a:t>&gt;&gt; </a:t>
            </a:r>
            <a:r>
              <a:rPr lang="en-US" sz="2652" dirty="0" err="1">
                <a:solidFill>
                  <a:srgbClr val="000000"/>
                </a:solidFill>
                <a:ea typeface="Times New Roman" panose="02020603050405020304" pitchFamily="18" charset="0"/>
                <a:cs typeface="Courier New" panose="02070309020205020404" pitchFamily="49" charset="0"/>
              </a:rPr>
              <a:t>GetOpenItemsAsync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return</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await</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todoTable</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.Where(item =&gt; </a:t>
            </a:r>
            <a:r>
              <a:rPr lang="en-US" sz="2652" dirty="0" err="1">
                <a:solidFill>
                  <a:srgbClr val="000000"/>
                </a:solidFill>
                <a:ea typeface="Times New Roman" panose="02020603050405020304" pitchFamily="18" charset="0"/>
                <a:cs typeface="Courier New" panose="02070309020205020404" pitchFamily="49" charset="0"/>
              </a:rPr>
              <a:t>item.Complete</a:t>
            </a:r>
            <a:r>
              <a:rPr lang="en-US" sz="2652" dirty="0">
                <a:solidFill>
                  <a:srgbClr val="000000"/>
                </a:solidFill>
                <a:ea typeface="Times New Roman" panose="02020603050405020304" pitchFamily="18" charset="0"/>
                <a:cs typeface="Courier New" panose="02070309020205020404" pitchFamily="49" charset="0"/>
              </a:rPr>
              <a:t> == </a:t>
            </a:r>
            <a:r>
              <a:rPr lang="en-US" sz="2652" dirty="0">
                <a:solidFill>
                  <a:srgbClr val="0000FF"/>
                </a:solidFill>
                <a:ea typeface="Times New Roman" panose="02020603050405020304" pitchFamily="18" charset="0"/>
                <a:cs typeface="Courier New" panose="02070309020205020404" pitchFamily="49" charset="0"/>
              </a:rPr>
              <a:t>false</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ToEnumerableAsync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652"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7160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6"/>
            <a:ext cx="11883829" cy="3120412"/>
          </a:xfrm>
        </p:spPr>
        <p:txBody>
          <a:bodyPr/>
          <a:lstStyle/>
          <a:p>
            <a:r>
              <a:rPr lang="en-US" dirty="0"/>
              <a:t>Secure your app with prebuilt authentication providers</a:t>
            </a:r>
          </a:p>
          <a:p>
            <a:pPr lvl="1"/>
            <a:r>
              <a:rPr lang="en-US" dirty="0">
                <a:latin typeface="+mj-lt"/>
              </a:rPr>
              <a:t>Facebook</a:t>
            </a:r>
          </a:p>
          <a:p>
            <a:pPr lvl="1"/>
            <a:r>
              <a:rPr lang="en-US" dirty="0">
                <a:latin typeface="+mj-lt"/>
              </a:rPr>
              <a:t>Twitter</a:t>
            </a:r>
          </a:p>
          <a:p>
            <a:pPr lvl="1"/>
            <a:r>
              <a:rPr lang="en-US" dirty="0">
                <a:latin typeface="+mj-lt"/>
              </a:rPr>
              <a:t>Google</a:t>
            </a:r>
          </a:p>
          <a:p>
            <a:pPr lvl="1"/>
            <a:r>
              <a:rPr lang="en-US" dirty="0">
                <a:latin typeface="+mj-lt"/>
              </a:rPr>
              <a:t>Microsoft</a:t>
            </a:r>
          </a:p>
          <a:p>
            <a:pPr lvl="1"/>
            <a:r>
              <a:rPr lang="en-US" dirty="0">
                <a:latin typeface="+mj-lt"/>
              </a:rPr>
              <a:t>Azure AD</a:t>
            </a:r>
          </a:p>
          <a:p>
            <a:pPr lvl="1"/>
            <a:r>
              <a:rPr lang="en-US" dirty="0">
                <a:latin typeface="+mj-lt"/>
              </a:rPr>
              <a:t>Anything </a:t>
            </a:r>
            <a:r>
              <a:rPr lang="en-US" dirty="0" err="1">
                <a:latin typeface="+mj-lt"/>
              </a:rPr>
              <a:t>OAuth</a:t>
            </a:r>
            <a:r>
              <a:rPr lang="en-US" dirty="0">
                <a:latin typeface="+mj-lt"/>
              </a:rPr>
              <a:t> 2</a:t>
            </a:r>
          </a:p>
        </p:txBody>
      </p:sp>
      <p:sp>
        <p:nvSpPr>
          <p:cNvPr id="3" name="Title 2"/>
          <p:cNvSpPr>
            <a:spLocks noGrp="1"/>
          </p:cNvSpPr>
          <p:nvPr>
            <p:ph type="title"/>
          </p:nvPr>
        </p:nvSpPr>
        <p:spPr/>
        <p:txBody>
          <a:bodyPr/>
          <a:lstStyle/>
          <a:p>
            <a:r>
              <a:rPr lang="en-US" dirty="0"/>
              <a:t>User authentication</a:t>
            </a:r>
          </a:p>
        </p:txBody>
      </p:sp>
    </p:spTree>
    <p:extLst>
      <p:ext uri="{BB962C8B-B14F-4D97-AF65-F5344CB8AC3E}">
        <p14:creationId xmlns:p14="http://schemas.microsoft.com/office/powerpoint/2010/main" val="67408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Much More</a:t>
            </a:r>
          </a:p>
        </p:txBody>
      </p:sp>
    </p:spTree>
    <p:extLst>
      <p:ext uri="{BB962C8B-B14F-4D97-AF65-F5344CB8AC3E}">
        <p14:creationId xmlns:p14="http://schemas.microsoft.com/office/powerpoint/2010/main" val="1028941261"/>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Push notifications with Notification Hub</a:t>
            </a:r>
          </a:p>
        </p:txBody>
      </p:sp>
      <p:pic>
        <p:nvPicPr>
          <p:cNvPr id="25" name="Picture 24"/>
          <p:cNvPicPr>
            <a:picLocks noChangeAspect="1"/>
          </p:cNvPicPr>
          <p:nvPr/>
        </p:nvPicPr>
        <p:blipFill>
          <a:blip r:embed="rId3"/>
          <a:stretch>
            <a:fillRect/>
          </a:stretch>
        </p:blipFill>
        <p:spPr>
          <a:xfrm>
            <a:off x="3646339" y="2019740"/>
            <a:ext cx="1122647" cy="920689"/>
          </a:xfrm>
          <a:prstGeom prst="rect">
            <a:avLst/>
          </a:prstGeom>
        </p:spPr>
      </p:pic>
      <p:grpSp>
        <p:nvGrpSpPr>
          <p:cNvPr id="29" name="Group 28"/>
          <p:cNvGrpSpPr/>
          <p:nvPr/>
        </p:nvGrpSpPr>
        <p:grpSpPr>
          <a:xfrm>
            <a:off x="3414158" y="4556386"/>
            <a:ext cx="1613104" cy="1438876"/>
            <a:chOff x="1902085" y="4438039"/>
            <a:chExt cx="1581843" cy="1410991"/>
          </a:xfrm>
        </p:grpSpPr>
        <p:sp>
          <p:nvSpPr>
            <p:cNvPr id="8" name="Freeform 80"/>
            <p:cNvSpPr>
              <a:spLocks noEditPoints="1"/>
            </p:cNvSpPr>
            <p:nvPr/>
          </p:nvSpPr>
          <p:spPr bwMode="auto">
            <a:xfrm>
              <a:off x="2245371" y="4438039"/>
              <a:ext cx="869688" cy="91427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0070C0"/>
            </a:solidFill>
            <a:ln>
              <a:noFill/>
            </a:ln>
          </p:spPr>
          <p:txBody>
            <a:bodyPr vert="horz" wrap="square" lIns="95089" tIns="47544" rIns="95089" bIns="47544" numCol="1" anchor="t" anchorCtr="0" compatLnSpc="1">
              <a:prstTxWarp prst="textNoShape">
                <a:avLst/>
              </a:prstTxWarp>
            </a:bodyPr>
            <a:lstStyle/>
            <a:p>
              <a:pPr defTabSz="914224"/>
              <a:endParaRPr lang="en-US" sz="1351" kern="0" dirty="0">
                <a:solidFill>
                  <a:prstClr val="white"/>
                </a:solidFill>
              </a:endParaRPr>
            </a:p>
          </p:txBody>
        </p:sp>
        <p:sp>
          <p:nvSpPr>
            <p:cNvPr id="26" name="TextBox 25"/>
            <p:cNvSpPr txBox="1"/>
            <p:nvPr/>
          </p:nvSpPr>
          <p:spPr>
            <a:xfrm>
              <a:off x="1902085" y="5327541"/>
              <a:ext cx="1581843" cy="521489"/>
            </a:xfrm>
            <a:prstGeom prst="rect">
              <a:avLst/>
            </a:prstGeom>
            <a:noFill/>
          </p:spPr>
          <p:txBody>
            <a:bodyPr wrap="none" lIns="186494" tIns="149196" rIns="186494" bIns="149196" rtlCol="0">
              <a:spAutoFit/>
            </a:bodyPr>
            <a:lstStyle/>
            <a:p>
              <a:pPr defTabSz="914224">
                <a:lnSpc>
                  <a:spcPct val="90000"/>
                </a:lnSpc>
                <a:spcAft>
                  <a:spcPts val="612"/>
                </a:spcAft>
              </a:pPr>
              <a:r>
                <a:rPr lang="en-US" sz="1632" kern="0" dirty="0">
                  <a:gradFill>
                    <a:gsLst>
                      <a:gs pos="2917">
                        <a:schemeClr val="tx1"/>
                      </a:gs>
                      <a:gs pos="30000">
                        <a:schemeClr val="tx1"/>
                      </a:gs>
                    </a:gsLst>
                    <a:lin ang="5400000" scaled="0"/>
                  </a:gradFill>
                </a:rPr>
                <a:t>App Backend</a:t>
              </a:r>
            </a:p>
          </p:txBody>
        </p:sp>
      </p:grpSp>
      <p:grpSp>
        <p:nvGrpSpPr>
          <p:cNvPr id="28" name="Group 27"/>
          <p:cNvGrpSpPr/>
          <p:nvPr/>
        </p:nvGrpSpPr>
        <p:grpSpPr>
          <a:xfrm>
            <a:off x="7222575" y="1813072"/>
            <a:ext cx="2586406" cy="1786089"/>
            <a:chOff x="4183300" y="2238115"/>
            <a:chExt cx="2536282" cy="1751476"/>
          </a:xfrm>
        </p:grpSpPr>
        <p:sp>
          <p:nvSpPr>
            <p:cNvPr id="6" name="Freeform 61"/>
            <p:cNvSpPr>
              <a:spLocks noEditPoints="1"/>
            </p:cNvSpPr>
            <p:nvPr/>
          </p:nvSpPr>
          <p:spPr bwMode="auto">
            <a:xfrm>
              <a:off x="4987558" y="2238115"/>
              <a:ext cx="853753" cy="107946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2B84D2"/>
            </a:solidFill>
            <a:ln>
              <a:noFill/>
            </a:ln>
          </p:spPr>
          <p:txBody>
            <a:bodyPr vert="horz" wrap="square" lIns="126787" tIns="63394" rIns="126787" bIns="63394" numCol="1" anchor="t" anchorCtr="0" compatLnSpc="1">
              <a:prstTxWarp prst="textNoShape">
                <a:avLst/>
              </a:prstTxWarp>
            </a:bodyPr>
            <a:lstStyle/>
            <a:p>
              <a:pPr defTabSz="950766"/>
              <a:endParaRPr lang="en-US" sz="1942" kern="0" dirty="0">
                <a:solidFill>
                  <a:prstClr val="white"/>
                </a:solidFill>
              </a:endParaRPr>
            </a:p>
          </p:txBody>
        </p:sp>
        <p:sp>
          <p:nvSpPr>
            <p:cNvPr id="27" name="TextBox 26"/>
            <p:cNvSpPr txBox="1"/>
            <p:nvPr/>
          </p:nvSpPr>
          <p:spPr>
            <a:xfrm>
              <a:off x="4183300" y="3242079"/>
              <a:ext cx="2536282" cy="747512"/>
            </a:xfrm>
            <a:prstGeom prst="rect">
              <a:avLst/>
            </a:prstGeom>
            <a:noFill/>
          </p:spPr>
          <p:txBody>
            <a:bodyPr wrap="square" lIns="186494" tIns="149196" rIns="186494" bIns="149196" rtlCol="0">
              <a:spAutoFit/>
            </a:bodyPr>
            <a:lstStyle/>
            <a:p>
              <a:pPr algn="ctr" defTabSz="914224">
                <a:lnSpc>
                  <a:spcPct val="90000"/>
                </a:lnSpc>
                <a:spcAft>
                  <a:spcPts val="612"/>
                </a:spcAft>
              </a:pPr>
              <a:r>
                <a:rPr lang="en-US" sz="1632" kern="0" dirty="0">
                  <a:gradFill>
                    <a:gsLst>
                      <a:gs pos="2917">
                        <a:schemeClr val="tx1"/>
                      </a:gs>
                      <a:gs pos="30000">
                        <a:schemeClr val="tx1"/>
                      </a:gs>
                    </a:gsLst>
                    <a:lin ang="5400000" scaled="0"/>
                  </a:gradFill>
                </a:rPr>
                <a:t>Platform Notification Service</a:t>
              </a:r>
            </a:p>
          </p:txBody>
        </p:sp>
      </p:grpSp>
      <p:grpSp>
        <p:nvGrpSpPr>
          <p:cNvPr id="34" name="Group 33"/>
          <p:cNvGrpSpPr/>
          <p:nvPr/>
        </p:nvGrpSpPr>
        <p:grpSpPr>
          <a:xfrm>
            <a:off x="7546608" y="4877513"/>
            <a:ext cx="1938340" cy="1024303"/>
            <a:chOff x="3138772" y="5211511"/>
            <a:chExt cx="1900775" cy="1004452"/>
          </a:xfrm>
        </p:grpSpPr>
        <p:pic>
          <p:nvPicPr>
            <p:cNvPr id="35" name="Picture 34"/>
            <p:cNvPicPr>
              <a:picLocks noChangeAspect="1"/>
            </p:cNvPicPr>
            <p:nvPr/>
          </p:nvPicPr>
          <p:blipFill>
            <a:blip r:embed="rId4"/>
            <a:stretch>
              <a:fillRect/>
            </a:stretch>
          </p:blipFill>
          <p:spPr>
            <a:xfrm>
              <a:off x="3720057" y="5211511"/>
              <a:ext cx="660450" cy="660960"/>
            </a:xfrm>
            <a:prstGeom prst="rect">
              <a:avLst/>
            </a:prstGeom>
          </p:spPr>
        </p:pic>
        <p:sp>
          <p:nvSpPr>
            <p:cNvPr id="37" name="TextBox 36"/>
            <p:cNvSpPr txBox="1"/>
            <p:nvPr/>
          </p:nvSpPr>
          <p:spPr>
            <a:xfrm>
              <a:off x="3138772" y="5872471"/>
              <a:ext cx="1900775" cy="343492"/>
            </a:xfrm>
            <a:prstGeom prst="rect">
              <a:avLst/>
            </a:prstGeom>
            <a:noFill/>
          </p:spPr>
          <p:txBody>
            <a:bodyPr wrap="square" rtlCol="0">
              <a:spAutoFit/>
            </a:bodyPr>
            <a:lstStyle/>
            <a:p>
              <a:pPr algn="ctr" defTabSz="914224"/>
              <a:r>
                <a:rPr lang="en-US" sz="1632" kern="0" dirty="0">
                  <a:solidFill>
                    <a:sysClr val="windowText" lastClr="000000"/>
                  </a:solidFill>
                </a:rPr>
                <a:t>Notification Hub</a:t>
              </a:r>
            </a:p>
          </p:txBody>
        </p:sp>
      </p:grpSp>
      <p:sp>
        <p:nvSpPr>
          <p:cNvPr id="15" name="TextBox 14"/>
          <p:cNvSpPr txBox="1"/>
          <p:nvPr/>
        </p:nvSpPr>
        <p:spPr>
          <a:xfrm>
            <a:off x="7312785" y="5946110"/>
            <a:ext cx="3711319" cy="531795"/>
          </a:xfrm>
          <a:prstGeom prst="rect">
            <a:avLst/>
          </a:prstGeom>
          <a:noFill/>
        </p:spPr>
        <p:txBody>
          <a:bodyPr wrap="none" lIns="186494" tIns="149196" rIns="186494" bIns="149196" rtlCol="0">
            <a:spAutoFit/>
          </a:bodyPr>
          <a:lstStyle/>
          <a:p>
            <a:pPr marL="291380" indent="-291380" defTabSz="914224">
              <a:lnSpc>
                <a:spcPct val="90000"/>
              </a:lnSpc>
              <a:spcAft>
                <a:spcPts val="612"/>
              </a:spcAft>
              <a:buFont typeface="Arial" panose="020B0604020202020204" pitchFamily="34" charset="0"/>
              <a:buChar char="•"/>
            </a:pPr>
            <a:r>
              <a:rPr lang="en-US" sz="1632" kern="0" dirty="0">
                <a:solidFill>
                  <a:schemeClr val="accent5"/>
                </a:solidFill>
              </a:rPr>
              <a:t>Maps between tags and handles</a:t>
            </a:r>
          </a:p>
        </p:txBody>
      </p:sp>
      <p:grpSp>
        <p:nvGrpSpPr>
          <p:cNvPr id="69" name="Group 68"/>
          <p:cNvGrpSpPr/>
          <p:nvPr/>
        </p:nvGrpSpPr>
        <p:grpSpPr>
          <a:xfrm>
            <a:off x="4857862" y="2636654"/>
            <a:ext cx="2717688" cy="502990"/>
            <a:chOff x="4761989" y="2585070"/>
            <a:chExt cx="2665020" cy="493242"/>
          </a:xfrm>
        </p:grpSpPr>
        <p:sp>
          <p:nvSpPr>
            <p:cNvPr id="32" name="TextBox 31"/>
            <p:cNvSpPr txBox="1"/>
            <p:nvPr/>
          </p:nvSpPr>
          <p:spPr>
            <a:xfrm>
              <a:off x="5218646" y="2585070"/>
              <a:ext cx="1869955" cy="49324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bg2">
                      <a:lumMod val="50000"/>
                    </a:schemeClr>
                  </a:solidFill>
                  <a:latin typeface="Segoe UI Semibold" panose="020B0702040204020203" pitchFamily="34" charset="0"/>
                  <a:cs typeface="Segoe UI Semibold" panose="020B0702040204020203" pitchFamily="34" charset="0"/>
                </a:rPr>
                <a:t>1. Get PNS handle</a:t>
              </a:r>
            </a:p>
          </p:txBody>
        </p:sp>
        <p:cxnSp>
          <p:nvCxnSpPr>
            <p:cNvPr id="20" name="Straight Arrow Connector 19"/>
            <p:cNvCxnSpPr/>
            <p:nvPr/>
          </p:nvCxnSpPr>
          <p:spPr>
            <a:xfrm flipH="1">
              <a:off x="4761989" y="2585070"/>
              <a:ext cx="2665020"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4860576" y="1902044"/>
            <a:ext cx="2717688" cy="502959"/>
            <a:chOff x="4764650" y="1864696"/>
            <a:chExt cx="2665020" cy="493212"/>
          </a:xfrm>
        </p:grpSpPr>
        <p:sp>
          <p:nvSpPr>
            <p:cNvPr id="48" name="TextBox 47"/>
            <p:cNvSpPr txBox="1"/>
            <p:nvPr/>
          </p:nvSpPr>
          <p:spPr>
            <a:xfrm>
              <a:off x="5201903" y="1864696"/>
              <a:ext cx="1791709"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3">
                      <a:lumMod val="90000"/>
                    </a:schemeClr>
                  </a:solidFill>
                  <a:latin typeface="Segoe UI Semibold" panose="020B0702040204020203" pitchFamily="34" charset="0"/>
                  <a:cs typeface="Segoe UI Semibold" panose="020B0702040204020203" pitchFamily="34" charset="0"/>
                </a:rPr>
                <a:t>4. Send to device</a:t>
              </a:r>
            </a:p>
          </p:txBody>
        </p:sp>
        <p:cxnSp>
          <p:nvCxnSpPr>
            <p:cNvPr id="57" name="Straight Arrow Connector 56"/>
            <p:cNvCxnSpPr/>
            <p:nvPr/>
          </p:nvCxnSpPr>
          <p:spPr>
            <a:xfrm flipH="1">
              <a:off x="4764650" y="2280970"/>
              <a:ext cx="2665020" cy="0"/>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306681" y="2936810"/>
            <a:ext cx="2048977" cy="1499284"/>
            <a:chOff x="2260249" y="2879408"/>
            <a:chExt cx="2009268" cy="1470229"/>
          </a:xfrm>
        </p:grpSpPr>
        <p:cxnSp>
          <p:nvCxnSpPr>
            <p:cNvPr id="59" name="Straight Arrow Connector 58"/>
            <p:cNvCxnSpPr/>
            <p:nvPr/>
          </p:nvCxnSpPr>
          <p:spPr>
            <a:xfrm>
              <a:off x="4124391" y="2879408"/>
              <a:ext cx="0" cy="1470229"/>
            </a:xfrm>
            <a:prstGeom prst="straightConnector1">
              <a:avLst/>
            </a:prstGeom>
            <a:ln w="28575">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60249" y="3537571"/>
              <a:ext cx="2009268"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4">
                      <a:lumMod val="75000"/>
                    </a:schemeClr>
                  </a:solidFill>
                  <a:latin typeface="Segoe UI Semibold" panose="020B0702040204020203" pitchFamily="34" charset="0"/>
                  <a:cs typeface="Segoe UI Semibold" panose="020B0702040204020203" pitchFamily="34" charset="0"/>
                </a:rPr>
                <a:t>2. Store PNS handle</a:t>
              </a:r>
            </a:p>
          </p:txBody>
        </p:sp>
      </p:grpSp>
      <p:grpSp>
        <p:nvGrpSpPr>
          <p:cNvPr id="62" name="Group 61"/>
          <p:cNvGrpSpPr/>
          <p:nvPr/>
        </p:nvGrpSpPr>
        <p:grpSpPr>
          <a:xfrm>
            <a:off x="8420051" y="3470557"/>
            <a:ext cx="2392195" cy="1264820"/>
            <a:chOff x="3481510" y="4656212"/>
            <a:chExt cx="2345835" cy="1240308"/>
          </a:xfrm>
        </p:grpSpPr>
        <p:cxnSp>
          <p:nvCxnSpPr>
            <p:cNvPr id="63" name="Straight Arrow Connector 62"/>
            <p:cNvCxnSpPr/>
            <p:nvPr/>
          </p:nvCxnSpPr>
          <p:spPr>
            <a:xfrm flipV="1">
              <a:off x="3536505" y="4656212"/>
              <a:ext cx="0" cy="1240308"/>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81510" y="4867922"/>
              <a:ext cx="2345835" cy="767903"/>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3b. Request notification</a:t>
              </a:r>
            </a:p>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      Use device handles</a:t>
              </a:r>
            </a:p>
          </p:txBody>
        </p:sp>
      </p:grpSp>
      <p:grpSp>
        <p:nvGrpSpPr>
          <p:cNvPr id="75" name="Group 74"/>
          <p:cNvGrpSpPr/>
          <p:nvPr/>
        </p:nvGrpSpPr>
        <p:grpSpPr>
          <a:xfrm>
            <a:off x="4979374" y="4909349"/>
            <a:ext cx="2598891" cy="923868"/>
            <a:chOff x="4881145" y="4813720"/>
            <a:chExt cx="2548525" cy="905964"/>
          </a:xfrm>
        </p:grpSpPr>
        <p:cxnSp>
          <p:nvCxnSpPr>
            <p:cNvPr id="38" name="Straight Arrow Connector 37"/>
            <p:cNvCxnSpPr/>
            <p:nvPr/>
          </p:nvCxnSpPr>
          <p:spPr>
            <a:xfrm>
              <a:off x="4881145" y="5260771"/>
              <a:ext cx="2548525" cy="0"/>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81145" y="4813720"/>
              <a:ext cx="2331407"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3a. Request notification</a:t>
              </a:r>
            </a:p>
          </p:txBody>
        </p:sp>
        <p:sp>
          <p:nvSpPr>
            <p:cNvPr id="42" name="TextBox 41"/>
            <p:cNvSpPr txBox="1"/>
            <p:nvPr/>
          </p:nvSpPr>
          <p:spPr>
            <a:xfrm>
              <a:off x="5109477" y="5226472"/>
              <a:ext cx="2177071"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Use logical users/tags</a:t>
              </a:r>
            </a:p>
          </p:txBody>
        </p:sp>
      </p:grpSp>
      <p:grpSp>
        <p:nvGrpSpPr>
          <p:cNvPr id="65" name="Group 64"/>
          <p:cNvGrpSpPr/>
          <p:nvPr/>
        </p:nvGrpSpPr>
        <p:grpSpPr>
          <a:xfrm>
            <a:off x="5892751" y="3466455"/>
            <a:ext cx="2570376" cy="1268922"/>
            <a:chOff x="4907242" y="3356217"/>
            <a:chExt cx="2520562" cy="1244331"/>
          </a:xfrm>
        </p:grpSpPr>
        <p:cxnSp>
          <p:nvCxnSpPr>
            <p:cNvPr id="66" name="Straight Arrow Connector 65"/>
            <p:cNvCxnSpPr/>
            <p:nvPr/>
          </p:nvCxnSpPr>
          <p:spPr>
            <a:xfrm flipV="1">
              <a:off x="7276175" y="3356217"/>
              <a:ext cx="0" cy="1244331"/>
            </a:xfrm>
            <a:prstGeom prst="straightConnector1">
              <a:avLst/>
            </a:prstGeom>
            <a:ln w="381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907242" y="3618517"/>
              <a:ext cx="2520562"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5"/>
                  </a:solidFill>
                  <a:latin typeface="Segoe UI Semibold" panose="020B0702040204020203" pitchFamily="34" charset="0"/>
                  <a:cs typeface="Segoe UI Semibold" panose="020B0702040204020203" pitchFamily="34" charset="0"/>
                </a:rPr>
                <a:t>5. Manage device handles</a:t>
              </a:r>
            </a:p>
          </p:txBody>
        </p:sp>
      </p:grpSp>
    </p:spTree>
    <p:extLst>
      <p:ext uri="{BB962C8B-B14F-4D97-AF65-F5344CB8AC3E}">
        <p14:creationId xmlns:p14="http://schemas.microsoft.com/office/powerpoint/2010/main" val="18774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dirty="0" smtClean="0">
                <a:solidFill>
                  <a:schemeClr val="accent2"/>
                </a:solidFill>
              </a:rPr>
              <a:t>Customer pays for experience not for technology</a:t>
            </a:r>
            <a:endParaRPr lang="en-US" dirty="0">
              <a:solidFill>
                <a:schemeClr val="accent2"/>
              </a:solidFill>
            </a:endParaRPr>
          </a:p>
        </p:txBody>
      </p:sp>
      <p:sp>
        <p:nvSpPr>
          <p:cNvPr id="3" name="Text Placeholder 2"/>
          <p:cNvSpPr>
            <a:spLocks noGrp="1"/>
          </p:cNvSpPr>
          <p:nvPr>
            <p:ph type="body" idx="1"/>
          </p:nvPr>
        </p:nvSpPr>
        <p:spPr>
          <a:xfrm>
            <a:off x="848531" y="4680829"/>
            <a:ext cx="10726460" cy="747384"/>
          </a:xfrm>
        </p:spPr>
        <p:txBody>
          <a:bodyPr/>
          <a:lstStyle/>
          <a:p>
            <a:r>
              <a:rPr lang="en-US" i="1" dirty="0" smtClean="0"/>
              <a:t>* Experience here relates to end user experience (UX: User Experience) offered to the customer by your app/website</a:t>
            </a:r>
            <a:endParaRPr lang="en-US" i="1" dirty="0"/>
          </a:p>
        </p:txBody>
      </p:sp>
    </p:spTree>
    <p:extLst>
      <p:ext uri="{BB962C8B-B14F-4D97-AF65-F5344CB8AC3E}">
        <p14:creationId xmlns:p14="http://schemas.microsoft.com/office/powerpoint/2010/main" val="14755643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2840386" cy="1292479"/>
          </a:xfrm>
        </p:spPr>
        <p:txBody>
          <a:bodyPr/>
          <a:lstStyle/>
          <a:p>
            <a:r>
              <a:rPr lang="en-US" dirty="0"/>
              <a:t>Sync files to Azure Storage</a:t>
            </a:r>
          </a:p>
          <a:p>
            <a:r>
              <a:rPr lang="en-US" dirty="0"/>
              <a:t>Online/Offline, just like table storage</a:t>
            </a:r>
          </a:p>
        </p:txBody>
      </p:sp>
      <p:sp>
        <p:nvSpPr>
          <p:cNvPr id="3" name="Title 2"/>
          <p:cNvSpPr>
            <a:spLocks noGrp="1"/>
          </p:cNvSpPr>
          <p:nvPr>
            <p:ph type="title"/>
          </p:nvPr>
        </p:nvSpPr>
        <p:spPr/>
        <p:txBody>
          <a:bodyPr/>
          <a:lstStyle/>
          <a:p>
            <a:r>
              <a:rPr lang="en-US" dirty="0"/>
              <a:t>File sync</a:t>
            </a:r>
          </a:p>
        </p:txBody>
      </p:sp>
      <p:pic>
        <p:nvPicPr>
          <p:cNvPr id="4" name="Picture 3"/>
          <p:cNvPicPr>
            <a:picLocks noChangeAspect="1"/>
          </p:cNvPicPr>
          <p:nvPr/>
        </p:nvPicPr>
        <p:blipFill>
          <a:blip r:embed="rId3"/>
          <a:stretch>
            <a:fillRect/>
          </a:stretch>
        </p:blipFill>
        <p:spPr>
          <a:xfrm>
            <a:off x="7552909" y="3371981"/>
            <a:ext cx="5152363" cy="3622048"/>
          </a:xfrm>
          <a:prstGeom prst="rect">
            <a:avLst/>
          </a:prstGeom>
        </p:spPr>
      </p:pic>
      <p:pic>
        <p:nvPicPr>
          <p:cNvPr id="1026" name="Picture 2" descr="Requesting a SAS to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98" y="3460899"/>
            <a:ext cx="7297212" cy="344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Shopping Demo App</a:t>
            </a:r>
            <a:endParaRPr lang="de-DE" dirty="0">
              <a:solidFill>
                <a:schemeClr val="tx1"/>
              </a:solidFill>
            </a:endParaRPr>
          </a:p>
        </p:txBody>
      </p:sp>
      <p:sp>
        <p:nvSpPr>
          <p:cNvPr id="18" name="TextBox 17"/>
          <p:cNvSpPr txBox="1"/>
          <p:nvPr/>
        </p:nvSpPr>
        <p:spPr>
          <a:xfrm>
            <a:off x="346140" y="6208112"/>
            <a:ext cx="1758464" cy="578183"/>
          </a:xfrm>
          <a:prstGeom prst="rect">
            <a:avLst/>
          </a:prstGeom>
          <a:noFill/>
        </p:spPr>
        <p:txBody>
          <a:bodyPr wrap="square" lIns="89974" tIns="149175" rIns="186468" bIns="149175" rtlCol="0">
            <a:spAutoFit/>
          </a:bodyPr>
          <a:lstStyle/>
          <a:p>
            <a:pPr defTabSz="932239">
              <a:lnSpc>
                <a:spcPct val="90000"/>
              </a:lnSpc>
              <a:spcAft>
                <a:spcPts val="612"/>
              </a:spcAft>
            </a:pPr>
            <a:r>
              <a:rPr lang="en-US" sz="2000" kern="0" dirty="0">
                <a:gradFill>
                  <a:gsLst>
                    <a:gs pos="2917">
                      <a:srgbClr val="FFFFFF"/>
                    </a:gs>
                    <a:gs pos="30000">
                      <a:srgbClr val="FFFFFF"/>
                    </a:gs>
                  </a:gsLst>
                  <a:lin ang="5400000" scaled="0"/>
                </a:gradFill>
                <a:latin typeface="Segoe UI Semilight"/>
              </a:rPr>
              <a:t>Available on</a:t>
            </a:r>
          </a:p>
        </p:txBody>
      </p:sp>
      <p:pic>
        <p:nvPicPr>
          <p:cNvPr id="28" name="Picture 27"/>
          <p:cNvPicPr>
            <a:picLocks noChangeAspect="1"/>
          </p:cNvPicPr>
          <p:nvPr/>
        </p:nvPicPr>
        <p:blipFill>
          <a:blip r:embed="rId3"/>
          <a:stretch>
            <a:fillRect/>
          </a:stretch>
        </p:blipFill>
        <p:spPr>
          <a:xfrm>
            <a:off x="1866761" y="6243548"/>
            <a:ext cx="1609053" cy="507313"/>
          </a:xfrm>
          <a:prstGeom prst="rect">
            <a:avLst/>
          </a:prstGeom>
        </p:spPr>
      </p:pic>
      <p:pic>
        <p:nvPicPr>
          <p:cNvPr id="29" name="Picture 28"/>
          <p:cNvPicPr>
            <a:picLocks noChangeAspect="1"/>
          </p:cNvPicPr>
          <p:nvPr/>
        </p:nvPicPr>
        <p:blipFill>
          <a:blip r:embed="rId4"/>
          <a:stretch>
            <a:fillRect/>
          </a:stretch>
        </p:blipFill>
        <p:spPr>
          <a:xfrm>
            <a:off x="9465234" y="1881888"/>
            <a:ext cx="2933321" cy="5045850"/>
          </a:xfrm>
          <a:prstGeom prst="rect">
            <a:avLst/>
          </a:prstGeom>
        </p:spPr>
      </p:pic>
      <p:pic>
        <p:nvPicPr>
          <p:cNvPr id="30" name="Picture 29"/>
          <p:cNvPicPr>
            <a:picLocks noChangeAspect="1"/>
          </p:cNvPicPr>
          <p:nvPr/>
        </p:nvPicPr>
        <p:blipFill>
          <a:blip r:embed="rId5"/>
          <a:stretch>
            <a:fillRect/>
          </a:stretch>
        </p:blipFill>
        <p:spPr>
          <a:xfrm>
            <a:off x="6093409" y="1568365"/>
            <a:ext cx="2793910" cy="4806037"/>
          </a:xfrm>
          <a:prstGeom prst="rect">
            <a:avLst/>
          </a:prstGeom>
        </p:spPr>
      </p:pic>
      <p:sp>
        <p:nvSpPr>
          <p:cNvPr id="33" name="Shape 183"/>
          <p:cNvSpPr txBox="1">
            <a:spLocks/>
          </p:cNvSpPr>
          <p:nvPr/>
        </p:nvSpPr>
        <p:spPr>
          <a:xfrm>
            <a:off x="133481" y="1296699"/>
            <a:ext cx="5075612" cy="1949109"/>
          </a:xfrm>
          <a:prstGeom prst="rect">
            <a:avLst/>
          </a:prstGeom>
        </p:spPr>
        <p:txBody>
          <a:bodyPr vert="horz" wrap="square" lIns="124309" tIns="124309" rIns="124309" bIns="124309" rtlCol="0" anchor="t" anchorCtr="0">
            <a:noAutofit/>
          </a:bodyPr>
          <a:lstStyle>
            <a:lvl1pPr marL="0" marR="0" lvl="0" indent="0" algn="l" defTabSz="913355" rtl="0" eaLnBrk="1" fontAlgn="auto" latinLnBrk="0" hangingPunct="1">
              <a:lnSpc>
                <a:spcPct val="90000"/>
              </a:lnSpc>
              <a:spcBef>
                <a:spcPts val="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lvl="1" indent="-236285" algn="l" defTabSz="913355" rtl="0" eaLnBrk="1" fontAlgn="auto" latinLnBrk="0" hangingPunct="1">
              <a:lnSpc>
                <a:spcPct val="90000"/>
              </a:lnSpc>
              <a:spcBef>
                <a:spcPts val="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lvl="2"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lvl="3"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lvl="4" indent="-223849" algn="l" defTabSz="913355" rtl="0" eaLnBrk="1" fontAlgn="auto" latinLnBrk="0" hangingPunct="1">
              <a:lnSpc>
                <a:spcPct val="90000"/>
              </a:lnSpc>
              <a:spcBef>
                <a:spcPts val="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lvl="5"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6pPr>
            <a:lvl7pPr marL="2968405" lvl="6"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7pPr>
            <a:lvl8pPr marL="3425084" lvl="7"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8pPr>
            <a:lvl9pPr marL="3881763" lvl="8"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9pPr>
          </a:lstStyle>
          <a:p>
            <a:pPr marL="0" lvl="6" indent="0" defTabSz="913180">
              <a:buNone/>
            </a:pPr>
            <a:r>
              <a:rPr lang="en-US" sz="2400" dirty="0">
                <a:latin typeface="+mj-lt"/>
                <a:ea typeface="Segoe UI Semilight" charset="0"/>
                <a:cs typeface="Segoe UI Semilight" charset="0"/>
              </a:rPr>
              <a:t>Azure Services:</a:t>
            </a:r>
          </a:p>
          <a:p>
            <a:pPr marL="349656" lvl="6" indent="-349656" defTabSz="913180"/>
            <a:r>
              <a:rPr lang="en-US" sz="2400" dirty="0">
                <a:latin typeface="+mj-lt"/>
                <a:ea typeface="Segoe UI Semilight" charset="0"/>
                <a:cs typeface="Segoe UI Semilight" charset="0"/>
              </a:rPr>
              <a:t>Cognitive Services (Emotion API)</a:t>
            </a:r>
          </a:p>
          <a:p>
            <a:pPr marL="349656" lvl="6" indent="-349656" defTabSz="913180"/>
            <a:r>
              <a:rPr lang="en-US" sz="2400" dirty="0">
                <a:latin typeface="+mj-lt"/>
                <a:ea typeface="Segoe UI Semilight" charset="0"/>
                <a:cs typeface="Segoe UI Semilight" charset="0"/>
              </a:rPr>
              <a:t>Storage </a:t>
            </a:r>
          </a:p>
          <a:p>
            <a:pPr marL="349656" lvl="6" indent="-349656" defTabSz="913180"/>
            <a:r>
              <a:rPr lang="en-US" sz="2400" dirty="0">
                <a:latin typeface="+mj-lt"/>
                <a:ea typeface="Segoe UI Semilight" charset="0"/>
                <a:cs typeface="Segoe UI Semilight" charset="0"/>
              </a:rPr>
              <a:t>On/offline sync</a:t>
            </a:r>
          </a:p>
          <a:p>
            <a:pPr marL="349656" lvl="6" indent="-349656" defTabSz="913180"/>
            <a:r>
              <a:rPr lang="en-US" sz="2400" dirty="0">
                <a:latin typeface="+mj-lt"/>
                <a:ea typeface="Segoe UI Semilight" charset="0"/>
                <a:cs typeface="Segoe UI Semilight" charset="0"/>
              </a:rPr>
              <a:t>Push notifications</a:t>
            </a:r>
          </a:p>
          <a:p>
            <a:pPr marL="349656" lvl="6" indent="-349656" defTabSz="913180"/>
            <a:r>
              <a:rPr lang="en-US" sz="2400" dirty="0">
                <a:latin typeface="+mj-lt"/>
                <a:ea typeface="Segoe UI Semilight" charset="0"/>
                <a:cs typeface="Segoe UI Semilight" charset="0"/>
              </a:rPr>
              <a:t>Authentication</a:t>
            </a:r>
          </a:p>
          <a:p>
            <a:pPr marL="349656" lvl="6" indent="-349656" defTabSz="913180"/>
            <a:endParaRPr lang="en-US" sz="1907" dirty="0">
              <a:latin typeface="+mj-lt"/>
              <a:ea typeface="Segoe UI Semilight" charset="0"/>
              <a:cs typeface="Segoe UI Semilight" charset="0"/>
            </a:endParaRPr>
          </a:p>
          <a:p>
            <a:pPr marL="0" lvl="6" indent="0" defTabSz="913180">
              <a:buNone/>
            </a:pPr>
            <a:endParaRPr lang="en-US" sz="1907" dirty="0">
              <a:latin typeface="+mj-lt"/>
              <a:ea typeface="Segoe UI Semilight" charset="0"/>
              <a:cs typeface="Segoe UI Semilight" charset="0"/>
            </a:endParaRPr>
          </a:p>
          <a:p>
            <a:pPr marL="233093" indent="-233093" defTabSz="913180">
              <a:lnSpc>
                <a:spcPct val="100000"/>
              </a:lnSpc>
              <a:buFont typeface="Arial" panose="020B0604020202020204" pitchFamily="34" charset="0"/>
              <a:buChar char="•"/>
            </a:pPr>
            <a:endParaRPr lang="en-US" sz="1360" dirty="0">
              <a:solidFill>
                <a:schemeClr val="tx1"/>
              </a:solidFill>
              <a:ea typeface="Segoe UI" charset="0"/>
              <a:cs typeface="Segoe UI" charset="0"/>
            </a:endParaRPr>
          </a:p>
          <a:p>
            <a:pPr marL="233093" indent="-233093" defTabSz="913180">
              <a:lnSpc>
                <a:spcPct val="100000"/>
              </a:lnSpc>
              <a:buFont typeface="Arial" panose="020B0604020202020204" pitchFamily="34" charset="0"/>
              <a:buChar char="•"/>
            </a:pPr>
            <a:endParaRPr lang="x-none" sz="1360"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 sz="1224" dirty="0">
              <a:solidFill>
                <a:schemeClr val="tx1"/>
              </a:solidFill>
              <a:ea typeface="Segoe UI" charset="0"/>
              <a:cs typeface="Segoe UI" charset="0"/>
            </a:endParaRPr>
          </a:p>
        </p:txBody>
      </p:sp>
      <p:sp>
        <p:nvSpPr>
          <p:cNvPr id="14" name="Rectangle 13"/>
          <p:cNvSpPr/>
          <p:nvPr/>
        </p:nvSpPr>
        <p:spPr>
          <a:xfrm>
            <a:off x="133481" y="4023908"/>
            <a:ext cx="6216474" cy="1224224"/>
          </a:xfrm>
          <a:prstGeom prst="rect">
            <a:avLst/>
          </a:prstGeom>
        </p:spPr>
        <p:txBody>
          <a:bodyPr>
            <a:spAutoFit/>
          </a:bodyPr>
          <a:lstStyle/>
          <a:p>
            <a:pPr defTabSz="914224"/>
            <a:r>
              <a:rPr lang="en-US" sz="2400" kern="0" dirty="0">
                <a:solidFill>
                  <a:sysClr val="windowText" lastClr="000000"/>
                </a:solidFill>
                <a:latin typeface="+mj-lt"/>
              </a:rPr>
              <a:t>What’s Available:</a:t>
            </a:r>
          </a:p>
          <a:p>
            <a:pPr marL="291380" indent="-291380" defTabSz="914224">
              <a:buFont typeface="Arial" charset="0"/>
              <a:buChar char="•"/>
            </a:pPr>
            <a:r>
              <a:rPr lang="en-US" sz="2400" kern="0" dirty="0">
                <a:solidFill>
                  <a:sysClr val="windowText" lastClr="000000"/>
                </a:solidFill>
                <a:latin typeface="+mj-lt"/>
              </a:rPr>
              <a:t>Complete sample app with documentation</a:t>
            </a:r>
          </a:p>
          <a:p>
            <a:pPr marL="291380" indent="-291380" defTabSz="914224">
              <a:buFont typeface="Arial" charset="0"/>
              <a:buChar char="•"/>
            </a:pPr>
            <a:r>
              <a:rPr lang="en-US" sz="2400" kern="0" dirty="0">
                <a:solidFill>
                  <a:sysClr val="windowText" lastClr="000000"/>
                </a:solidFill>
                <a:latin typeface="+mj-lt"/>
              </a:rPr>
              <a:t>Individual “quick starts”</a:t>
            </a:r>
          </a:p>
        </p:txBody>
      </p:sp>
      <p:pic>
        <p:nvPicPr>
          <p:cNvPr id="15" name="Picture 14"/>
          <p:cNvPicPr>
            <a:picLocks noChangeAspect="1"/>
          </p:cNvPicPr>
          <p:nvPr/>
        </p:nvPicPr>
        <p:blipFill>
          <a:blip r:embed="rId6"/>
          <a:stretch>
            <a:fillRect/>
          </a:stretch>
        </p:blipFill>
        <p:spPr>
          <a:xfrm>
            <a:off x="7889368" y="295731"/>
            <a:ext cx="2754911" cy="4738951"/>
          </a:xfrm>
          <a:prstGeom prst="rect">
            <a:avLst/>
          </a:prstGeom>
        </p:spPr>
      </p:pic>
      <p:sp>
        <p:nvSpPr>
          <p:cNvPr id="3" name="Rectangle 2"/>
          <p:cNvSpPr/>
          <p:nvPr/>
        </p:nvSpPr>
        <p:spPr>
          <a:xfrm>
            <a:off x="75886" y="6326411"/>
            <a:ext cx="6144336" cy="348433"/>
          </a:xfrm>
          <a:prstGeom prst="rect">
            <a:avLst/>
          </a:prstGeom>
        </p:spPr>
        <p:txBody>
          <a:bodyPr wrap="none">
            <a:spAutoFit/>
          </a:bodyPr>
          <a:lstStyle/>
          <a:p>
            <a:pPr defTabSz="914224">
              <a:lnSpc>
                <a:spcPct val="90000"/>
              </a:lnSpc>
              <a:spcAft>
                <a:spcPts val="600"/>
              </a:spcAft>
            </a:pPr>
            <a:r>
              <a:rPr lang="en-GB" kern="0" dirty="0">
                <a:solidFill>
                  <a:sysClr val="windowText" lastClr="000000"/>
                </a:solidFill>
              </a:rPr>
              <a:t>github.com/Microsoft/</a:t>
            </a:r>
            <a:r>
              <a:rPr lang="en-GB" kern="0" dirty="0" err="1">
                <a:solidFill>
                  <a:sysClr val="windowText" lastClr="000000"/>
                </a:solidFill>
              </a:rPr>
              <a:t>XamarinAzure_ShoppingDemoApp</a:t>
            </a:r>
            <a:endParaRPr lang="en-GB" kern="0" dirty="0">
              <a:solidFill>
                <a:sysClr val="windowText" lastClr="000000"/>
              </a:solidFill>
            </a:endParaRPr>
          </a:p>
        </p:txBody>
      </p:sp>
    </p:spTree>
    <p:extLst>
      <p:ext uri="{BB962C8B-B14F-4D97-AF65-F5344CB8AC3E}">
        <p14:creationId xmlns:p14="http://schemas.microsoft.com/office/powerpoint/2010/main" val="17687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894" y="3945216"/>
            <a:ext cx="10084853" cy="1290673"/>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28681" y="5752827"/>
            <a:ext cx="11579115" cy="67201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2400" kern="0" dirty="0">
                <a:solidFill>
                  <a:srgbClr val="70ACBB"/>
                </a:solidFill>
              </a:rPr>
              <a:t>Shared C# codebase  </a:t>
            </a:r>
            <a:r>
              <a:rPr lang="en-US" sz="2400" kern="0" dirty="0">
                <a:solidFill>
                  <a:srgbClr val="6FBD23"/>
                </a:solidFill>
              </a:rPr>
              <a:t>•</a:t>
            </a:r>
            <a:r>
              <a:rPr lang="en-US" sz="2400" kern="0" dirty="0">
                <a:solidFill>
                  <a:srgbClr val="16ACEE"/>
                </a:solidFill>
              </a:rPr>
              <a:t>  </a:t>
            </a:r>
            <a:r>
              <a:rPr lang="en-US" sz="2400" kern="0" dirty="0">
                <a:solidFill>
                  <a:srgbClr val="70ACBB"/>
                </a:solidFill>
              </a:rPr>
              <a:t>100% native API access</a:t>
            </a:r>
            <a:r>
              <a:rPr lang="en-US" sz="2400" kern="0" dirty="0">
                <a:solidFill>
                  <a:srgbClr val="16ACEE"/>
                </a:solidFill>
              </a:rPr>
              <a:t>  </a:t>
            </a:r>
            <a:r>
              <a:rPr lang="en-US" sz="2400" kern="0" dirty="0">
                <a:solidFill>
                  <a:srgbClr val="6FBD23"/>
                </a:solidFill>
              </a:rPr>
              <a:t>•</a:t>
            </a:r>
            <a:r>
              <a:rPr lang="en-US" sz="2400" kern="0" dirty="0">
                <a:solidFill>
                  <a:srgbClr val="16ACEE"/>
                </a:solidFill>
              </a:rPr>
              <a:t>  </a:t>
            </a:r>
            <a:r>
              <a:rPr lang="en-US" sz="2400" kern="0" dirty="0">
                <a:solidFill>
                  <a:srgbClr val="70ACBB"/>
                </a:solidFill>
              </a:rPr>
              <a:t>High performance</a:t>
            </a:r>
          </a:p>
        </p:txBody>
      </p:sp>
      <p:grpSp>
        <p:nvGrpSpPr>
          <p:cNvPr id="11" name="Group 10"/>
          <p:cNvGrpSpPr/>
          <p:nvPr/>
        </p:nvGrpSpPr>
        <p:grpSpPr>
          <a:xfrm>
            <a:off x="1184894" y="1538551"/>
            <a:ext cx="10077330" cy="4150428"/>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Windows C# UI</a:t>
              </a:r>
            </a:p>
          </p:txBody>
        </p:sp>
        <p:sp>
          <p:nvSpPr>
            <p:cNvPr id="43" name="TextBox 42"/>
            <p:cNvSpPr txBox="1"/>
            <p:nvPr/>
          </p:nvSpPr>
          <p:spPr>
            <a:xfrm>
              <a:off x="339680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Android C# UI</a:t>
              </a:r>
            </a:p>
          </p:txBody>
        </p:sp>
        <p:sp>
          <p:nvSpPr>
            <p:cNvPr id="19" name="TextBox 18"/>
            <p:cNvSpPr txBox="1"/>
            <p:nvPr/>
          </p:nvSpPr>
          <p:spPr>
            <a:xfrm>
              <a:off x="1208990" y="2894802"/>
              <a:ext cx="6521889"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kern="0">
                <a:ln w="38100" cmpd="sng">
                  <a:solidFill>
                    <a:srgbClr val="000000"/>
                  </a:solidFill>
                  <a:prstDash val="dash"/>
                </a:ln>
                <a:solidFill>
                  <a:srgbClr val="404040"/>
                </a:solidFill>
              </a:endParaRPr>
            </a:p>
          </p:txBody>
        </p:sp>
        <p:sp>
          <p:nvSpPr>
            <p:cNvPr id="5" name="Oval 44"/>
            <p:cNvSpPr/>
            <p:nvPr/>
          </p:nvSpPr>
          <p:spPr bwMode="auto">
            <a:xfrm>
              <a:off x="1969228" y="155492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156896" y="1554924"/>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6343881" y="1554924"/>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C# Server</a:t>
              </a:r>
            </a:p>
          </p:txBody>
        </p:sp>
        <p:sp>
          <p:nvSpPr>
            <p:cNvPr id="47" name="Oval 46"/>
            <p:cNvSpPr/>
            <p:nvPr/>
          </p:nvSpPr>
          <p:spPr bwMode="auto">
            <a:xfrm>
              <a:off x="8309005" y="1554924"/>
              <a:ext cx="625793" cy="625793"/>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71942"/>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198" kern="0" dirty="0">
                  <a:solidFill>
                    <a:srgbClr val="FFFFFF"/>
                  </a:solidFill>
                  <a:latin typeface="+mj-lt"/>
                </a:rPr>
                <a:t>Linux/Mono</a:t>
              </a:r>
            </a:p>
            <a:p>
              <a:pPr algn="ctr" defTabSz="932114" fontAlgn="base">
                <a:spcBef>
                  <a:spcPct val="0"/>
                </a:spcBef>
                <a:spcAft>
                  <a:spcPct val="0"/>
                </a:spcAft>
              </a:pPr>
              <a:r>
                <a:rPr lang="en-US" sz="1198" kern="0" dirty="0" err="1">
                  <a:solidFill>
                    <a:srgbClr val="FFFFFF"/>
                  </a:solidFill>
                  <a:latin typeface="+mj-lt"/>
                </a:rPr>
                <a:t>CoreCLR</a:t>
              </a:r>
              <a:endParaRPr lang="en-US" sz="1198" kern="0" dirty="0">
                <a:solidFill>
                  <a:srgbClr val="FFFFFF"/>
                </a:solidFill>
                <a:latin typeface="+mj-lt"/>
              </a:endParaRPr>
            </a:p>
          </p:txBody>
        </p:sp>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7777067" y="2274476"/>
              <a:ext cx="1690917"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Azure</a:t>
              </a:r>
            </a:p>
          </p:txBody>
        </p:sp>
      </p:grpSp>
      <p:sp>
        <p:nvSpPr>
          <p:cNvPr id="50" name="TextBox 49"/>
          <p:cNvSpPr txBox="1"/>
          <p:nvPr/>
        </p:nvSpPr>
        <p:spPr>
          <a:xfrm>
            <a:off x="1198739" y="4067700"/>
            <a:ext cx="10063484" cy="922969"/>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Client/Server</a:t>
            </a:r>
          </a:p>
        </p:txBody>
      </p:sp>
      <p:sp>
        <p:nvSpPr>
          <p:cNvPr id="3" name="Title 2"/>
          <p:cNvSpPr>
            <a:spLocks noGrp="1"/>
          </p:cNvSpPr>
          <p:nvPr>
            <p:ph type="title"/>
          </p:nvPr>
        </p:nvSpPr>
        <p:spPr/>
        <p:txBody>
          <a:bodyPr/>
          <a:lstStyle/>
          <a:p>
            <a:r>
              <a:rPr lang="en-US" dirty="0"/>
              <a:t>Mobile + Server</a:t>
            </a:r>
          </a:p>
        </p:txBody>
      </p:sp>
      <p:pic>
        <p:nvPicPr>
          <p:cNvPr id="51"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6"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15924" y="1592047"/>
            <a:ext cx="484771" cy="565010"/>
          </a:xfrm>
          <a:prstGeom prst="rect">
            <a:avLst/>
          </a:prstGeom>
        </p:spPr>
      </p:pic>
      <p:pic>
        <p:nvPicPr>
          <p:cNvPr id="53" name="Picture 5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62779" y="1592047"/>
            <a:ext cx="484771" cy="565010"/>
          </a:xfrm>
          <a:prstGeom prst="rect">
            <a:avLst/>
          </a:prstGeom>
        </p:spPr>
      </p:pic>
      <p:pic>
        <p:nvPicPr>
          <p:cNvPr id="2" name="Picture 1"/>
          <p:cNvPicPr>
            <a:picLocks noChangeAspect="1"/>
          </p:cNvPicPr>
          <p:nvPr/>
        </p:nvPicPr>
        <p:blipFill>
          <a:blip r:embed="rId5">
            <a:lum bright="70000" contrast="-70000"/>
          </a:blip>
          <a:stretch>
            <a:fillRect/>
          </a:stretch>
        </p:blipFill>
        <p:spPr>
          <a:xfrm>
            <a:off x="10180480" y="1611563"/>
            <a:ext cx="463959" cy="463959"/>
          </a:xfrm>
          <a:prstGeom prst="rect">
            <a:avLst/>
          </a:prstGeom>
        </p:spPr>
      </p:pic>
      <p:pic>
        <p:nvPicPr>
          <p:cNvPr id="4" name="Picture 3"/>
          <p:cNvPicPr>
            <a:picLocks noChangeAspect="1"/>
          </p:cNvPicPr>
          <p:nvPr/>
        </p:nvPicPr>
        <p:blipFill>
          <a:blip r:embed="rId6">
            <a:biLevel thresh="25000"/>
          </a:blip>
          <a:stretch>
            <a:fillRect/>
          </a:stretch>
        </p:blipFill>
        <p:spPr>
          <a:xfrm>
            <a:off x="4174219" y="1583888"/>
            <a:ext cx="568792" cy="568792"/>
          </a:xfrm>
          <a:prstGeom prst="rect">
            <a:avLst/>
          </a:prstGeom>
        </p:spPr>
      </p:pic>
    </p:spTree>
    <p:extLst>
      <p:ext uri="{BB962C8B-B14F-4D97-AF65-F5344CB8AC3E}">
        <p14:creationId xmlns:p14="http://schemas.microsoft.com/office/powerpoint/2010/main" val="156979852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1883829" cy="2511101"/>
          </a:xfrm>
        </p:spPr>
        <p:txBody>
          <a:bodyPr/>
          <a:lstStyle/>
          <a:p>
            <a:r>
              <a:rPr lang="en-US" dirty="0"/>
              <a:t>Plan for global reach</a:t>
            </a:r>
          </a:p>
          <a:p>
            <a:r>
              <a:rPr lang="en-US" dirty="0"/>
              <a:t>Always cache data locally</a:t>
            </a:r>
          </a:p>
          <a:p>
            <a:r>
              <a:rPr lang="en-US" dirty="0"/>
              <a:t>Assume success and push updates on re-connect</a:t>
            </a:r>
          </a:p>
          <a:p>
            <a:r>
              <a:rPr lang="en-US" dirty="0"/>
              <a:t>Select a backend that grows with you</a:t>
            </a: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88968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2350202"/>
            <a:ext cx="10056812" cy="3065455"/>
          </a:xfrm>
        </p:spPr>
        <p:txBody>
          <a:bodyPr/>
          <a:lstStyle/>
          <a:p>
            <a:r>
              <a:rPr lang="en-US" sz="4800" dirty="0" smtClean="0"/>
              <a:t>Demo</a:t>
            </a:r>
            <a:r>
              <a:rPr lang="en-US" dirty="0" smtClean="0"/>
              <a:t/>
            </a:r>
            <a:br>
              <a:rPr lang="en-US" dirty="0" smtClean="0"/>
            </a:br>
            <a:r>
              <a:rPr lang="en-US" sz="6000" dirty="0" err="1" smtClean="0"/>
              <a:t>Xamarin</a:t>
            </a:r>
            <a:r>
              <a:rPr lang="en-US" sz="6000" dirty="0" smtClean="0"/>
              <a:t> + Azure: </a:t>
            </a:r>
            <a:r>
              <a:rPr lang="en-US" sz="6000" dirty="0" err="1" smtClean="0"/>
              <a:t>ToDo</a:t>
            </a:r>
            <a:r>
              <a:rPr lang="en-US" sz="6000" dirty="0" smtClean="0"/>
              <a:t> App</a:t>
            </a:r>
            <a:br>
              <a:rPr lang="en-US" sz="6000" dirty="0" smtClean="0"/>
            </a:br>
            <a:r>
              <a:rPr lang="en-US" sz="6000" dirty="0" smtClean="0"/>
              <a:t/>
            </a:r>
            <a:br>
              <a:rPr lang="en-US" sz="6000" dirty="0" smtClean="0"/>
            </a:br>
            <a:r>
              <a:rPr lang="en-US" sz="4000" dirty="0"/>
              <a:t> http://</a:t>
            </a:r>
            <a:r>
              <a:rPr lang="en-US" sz="4000" dirty="0" err="1"/>
              <a:t>bit.do</a:t>
            </a:r>
            <a:r>
              <a:rPr lang="en-US" sz="4000" dirty="0"/>
              <a:t>/</a:t>
            </a:r>
            <a:r>
              <a:rPr lang="en-US" sz="4000" dirty="0" err="1"/>
              <a:t>xamazuretodo</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637" y="2125662"/>
            <a:ext cx="2532063" cy="2532063"/>
          </a:xfrm>
          <a:prstGeom prst="rect">
            <a:avLst/>
          </a:prstGeom>
        </p:spPr>
      </p:pic>
    </p:spTree>
    <p:extLst>
      <p:ext uri="{BB962C8B-B14F-4D97-AF65-F5344CB8AC3E}">
        <p14:creationId xmlns:p14="http://schemas.microsoft.com/office/powerpoint/2010/main" val="101677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77"/>
            <a:ext cx="10056812" cy="2788456"/>
          </a:xfrm>
        </p:spPr>
        <p:txBody>
          <a:bodyPr/>
          <a:lstStyle/>
          <a:p>
            <a:r>
              <a:rPr lang="en-US" sz="4400" dirty="0" err="1" smtClean="0"/>
              <a:t>Usecase</a:t>
            </a:r>
            <a:r>
              <a:rPr lang="en-US" dirty="0" smtClean="0"/>
              <a:t/>
            </a:r>
            <a:br>
              <a:rPr lang="en-US" dirty="0" smtClean="0"/>
            </a:br>
            <a:r>
              <a:rPr lang="en-US" dirty="0" err="1" smtClean="0"/>
              <a:t>MyDriving</a:t>
            </a:r>
            <a:r>
              <a:rPr lang="en-US" dirty="0"/>
              <a:t/>
            </a:r>
            <a:br>
              <a:rPr lang="en-US" dirty="0"/>
            </a:br>
            <a:endParaRPr lang="en-US" dirty="0"/>
          </a:p>
        </p:txBody>
      </p:sp>
      <p:sp>
        <p:nvSpPr>
          <p:cNvPr id="3" name="Text Placeholder 2"/>
          <p:cNvSpPr>
            <a:spLocks noGrp="1"/>
          </p:cNvSpPr>
          <p:nvPr>
            <p:ph type="body" sz="quarter" idx="12"/>
          </p:nvPr>
        </p:nvSpPr>
        <p:spPr>
          <a:xfrm>
            <a:off x="274638" y="3954463"/>
            <a:ext cx="10058401" cy="2954655"/>
          </a:xfrm>
        </p:spPr>
        <p:txBody>
          <a:bodyPr/>
          <a:lstStyle/>
          <a:p>
            <a:r>
              <a:rPr lang="en-US" b="1" dirty="0" err="1" smtClean="0"/>
              <a:t>Xamarin</a:t>
            </a:r>
            <a:r>
              <a:rPr lang="en-US" b="1" dirty="0" smtClean="0"/>
              <a:t> + Azure + </a:t>
            </a:r>
            <a:r>
              <a:rPr lang="en-US" b="1" dirty="0" err="1" smtClean="0"/>
              <a:t>IoT</a:t>
            </a:r>
            <a:endParaRPr lang="en-US" b="1" dirty="0" smtClean="0"/>
          </a:p>
          <a:p>
            <a:endParaRPr lang="en-US" dirty="0" smtClean="0"/>
          </a:p>
          <a:p>
            <a:r>
              <a:rPr lang="en-US" dirty="0" smtClean="0"/>
              <a:t>https</a:t>
            </a:r>
            <a:r>
              <a:rPr lang="en-US" dirty="0"/>
              <a:t>://azure.microsoft.com/en-gb</a:t>
            </a:r>
            <a:r>
              <a:rPr lang="en-US" dirty="0" smtClean="0"/>
              <a:t>/</a:t>
            </a:r>
          </a:p>
          <a:p>
            <a:r>
              <a:rPr lang="en-US" dirty="0" smtClean="0"/>
              <a:t>campaigns/</a:t>
            </a:r>
            <a:r>
              <a:rPr lang="en-US" dirty="0" err="1" smtClean="0"/>
              <a:t>mydriving</a:t>
            </a:r>
            <a:r>
              <a:rPr lang="en-US" dirty="0"/>
              <a:t>/</a:t>
            </a:r>
            <a:endParaRPr lang="en-US"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7183723" y="0"/>
            <a:ext cx="5252751" cy="6994525"/>
          </a:xfrm>
          <a:prstGeom prst="rect">
            <a:avLst/>
          </a:prstGeom>
        </p:spPr>
      </p:pic>
    </p:spTree>
    <p:extLst>
      <p:ext uri="{BB962C8B-B14F-4D97-AF65-F5344CB8AC3E}">
        <p14:creationId xmlns:p14="http://schemas.microsoft.com/office/powerpoint/2010/main" val="47403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latin typeface="+mj-lt"/>
              </a:rPr>
              <a:t>Get started today at http://azure.microsoft.com</a:t>
            </a:r>
          </a:p>
        </p:txBody>
      </p:sp>
    </p:spTree>
    <p:extLst>
      <p:ext uri="{BB962C8B-B14F-4D97-AF65-F5344CB8AC3E}">
        <p14:creationId xmlns:p14="http://schemas.microsoft.com/office/powerpoint/2010/main" val="2023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3"/>
          <p:cNvSpPr txBox="1">
            <a:spLocks/>
          </p:cNvSpPr>
          <p:nvPr/>
        </p:nvSpPr>
        <p:spPr>
          <a:xfrm>
            <a:off x="2114436" y="3638663"/>
            <a:ext cx="4191001" cy="128800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smtClean="0">
                <a:ea typeface="Segoe Print" charset="0"/>
                <a:cs typeface="Segoe Print" charset="0"/>
              </a:rPr>
              <a:t>Visual Studio App Center</a:t>
            </a:r>
            <a:r>
              <a:rPr lang="en-US" sz="4000" b="1" dirty="0" smtClean="0">
                <a:ea typeface="Segoe Print" charset="0"/>
                <a:cs typeface="Segoe Print" charset="0"/>
              </a:rPr>
              <a:t/>
            </a:r>
            <a:br>
              <a:rPr lang="en-US" sz="4000" b="1" dirty="0" smtClean="0">
                <a:ea typeface="Segoe Print" charset="0"/>
                <a:cs typeface="Segoe Print" charset="0"/>
              </a:rPr>
            </a:br>
            <a:r>
              <a:rPr lang="en-US" sz="2400" dirty="0" smtClean="0">
                <a:ea typeface="Segoe Print" charset="0"/>
                <a:cs typeface="Segoe Print" charset="0"/>
              </a:rPr>
              <a:t>Mission Control for Apps</a:t>
            </a:r>
            <a:endParaRPr lang="en-US" sz="4000" dirty="0">
              <a:ea typeface="Segoe Print" charset="0"/>
              <a:cs typeface="Segoe Print"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637" y="3638663"/>
            <a:ext cx="1458799" cy="14587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07" y="3183716"/>
            <a:ext cx="1183835" cy="252749"/>
          </a:xfrm>
          <a:prstGeom prst="rect">
            <a:avLst/>
          </a:prstGeom>
        </p:spPr>
      </p:pic>
      <p:sp>
        <p:nvSpPr>
          <p:cNvPr id="6" name="Title 3"/>
          <p:cNvSpPr txBox="1">
            <a:spLocks/>
          </p:cNvSpPr>
          <p:nvPr/>
        </p:nvSpPr>
        <p:spPr>
          <a:xfrm>
            <a:off x="576262" y="2305480"/>
            <a:ext cx="4191001" cy="68715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smtClean="0">
                <a:ea typeface="Segoe Print" charset="0"/>
                <a:cs typeface="Segoe Print" charset="0"/>
              </a:rPr>
              <a:t>Introducing</a:t>
            </a:r>
            <a:endParaRPr lang="en-US" sz="4000">
              <a:ea typeface="Segoe Print" charset="0"/>
              <a:cs typeface="Segoe Print"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8075" y="2239645"/>
            <a:ext cx="10058400" cy="4754880"/>
          </a:xfrm>
          <a:prstGeom prst="rect">
            <a:avLst/>
          </a:prstGeom>
        </p:spPr>
      </p:pic>
    </p:spTree>
    <p:extLst>
      <p:ext uri="{BB962C8B-B14F-4D97-AF65-F5344CB8AC3E}">
        <p14:creationId xmlns:p14="http://schemas.microsoft.com/office/powerpoint/2010/main" val="120267474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77862"/>
            <a:ext cx="12436475" cy="5740669"/>
          </a:xfrm>
          <a:prstGeom prst="rect">
            <a:avLst/>
          </a:prstGeom>
        </p:spPr>
      </p:pic>
    </p:spTree>
    <p:extLst>
      <p:ext uri="{BB962C8B-B14F-4D97-AF65-F5344CB8AC3E}">
        <p14:creationId xmlns:p14="http://schemas.microsoft.com/office/powerpoint/2010/main" val="296918594"/>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8237" y="3116262"/>
            <a:ext cx="7526419" cy="960263"/>
          </a:xfrm>
          <a:prstGeom prst="rect">
            <a:avLst/>
          </a:prstGeom>
          <a:noFill/>
        </p:spPr>
        <p:txBody>
          <a:bodyPr wrap="none" lIns="182880" tIns="146304" rIns="182880" bIns="146304" rtlCol="0">
            <a:spAutoFit/>
          </a:bodyPr>
          <a:lstStyle/>
          <a:p>
            <a:pPr>
              <a:lnSpc>
                <a:spcPct val="90000"/>
              </a:lnSpc>
              <a:spcAft>
                <a:spcPts val="600"/>
              </a:spcAft>
            </a:pPr>
            <a:r>
              <a:rPr lang="en-US" sz="4800" dirty="0">
                <a:solidFill>
                  <a:schemeClr val="bg1"/>
                </a:solidFill>
              </a:rPr>
              <a:t>https://</a:t>
            </a:r>
            <a:r>
              <a:rPr lang="en-US" sz="4800" dirty="0" err="1">
                <a:solidFill>
                  <a:schemeClr val="bg1"/>
                </a:solidFill>
              </a:rPr>
              <a:t>appcenter.ms</a:t>
            </a:r>
            <a:r>
              <a:rPr lang="en-US" sz="4800" dirty="0">
                <a:solidFill>
                  <a:schemeClr val="bg1"/>
                </a:solidFill>
              </a:rPr>
              <a:t>/signup</a:t>
            </a:r>
            <a:endParaRPr lang="en-US" sz="4800" dirty="0" smtClean="0">
              <a:solidFill>
                <a:schemeClr val="bg1"/>
              </a:solidFill>
            </a:endParaRPr>
          </a:p>
        </p:txBody>
      </p:sp>
    </p:spTree>
    <p:extLst>
      <p:ext uri="{BB962C8B-B14F-4D97-AF65-F5344CB8AC3E}">
        <p14:creationId xmlns:p14="http://schemas.microsoft.com/office/powerpoint/2010/main" val="6627673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I have a question for you</a:t>
            </a:r>
          </a:p>
        </p:txBody>
      </p:sp>
      <p:sp>
        <p:nvSpPr>
          <p:cNvPr id="2" name="Text Placeholder 1"/>
          <p:cNvSpPr>
            <a:spLocks noGrp="1"/>
          </p:cNvSpPr>
          <p:nvPr>
            <p:ph type="body" idx="2"/>
          </p:nvPr>
        </p:nvSpPr>
        <p:spPr/>
        <p:txBody>
          <a:bodyPr>
            <a:noAutofit/>
          </a:bodyPr>
          <a:lstStyle/>
          <a:p>
            <a:r>
              <a:rPr lang="en-US" sz="2176" b="0" dirty="0">
                <a:solidFill>
                  <a:schemeClr val="accent1"/>
                </a:solidFill>
                <a:latin typeface="+mj-lt"/>
              </a:rPr>
              <a:t>What device do you use?</a:t>
            </a:r>
          </a:p>
        </p:txBody>
      </p:sp>
      <p:pic>
        <p:nvPicPr>
          <p:cNvPr id="198" name="Shape 198"/>
          <p:cNvPicPr preferRelativeResize="0"/>
          <p:nvPr/>
        </p:nvPicPr>
        <p:blipFill rotWithShape="1">
          <a:blip r:embed="rId3">
            <a:alphaModFix/>
          </a:blip>
          <a:srcRect/>
          <a:stretch/>
        </p:blipFill>
        <p:spPr>
          <a:xfrm>
            <a:off x="5496255" y="1965408"/>
            <a:ext cx="1920231" cy="4047683"/>
          </a:xfrm>
          <a:prstGeom prst="rect">
            <a:avLst/>
          </a:prstGeom>
          <a:noFill/>
          <a:ln>
            <a:noFill/>
          </a:ln>
        </p:spPr>
      </p:pic>
      <p:pic>
        <p:nvPicPr>
          <p:cNvPr id="199" name="Shape 199"/>
          <p:cNvPicPr preferRelativeResize="0"/>
          <p:nvPr/>
        </p:nvPicPr>
        <p:blipFill rotWithShape="1">
          <a:blip r:embed="rId4">
            <a:alphaModFix/>
          </a:blip>
          <a:srcRect/>
          <a:stretch/>
        </p:blipFill>
        <p:spPr>
          <a:xfrm>
            <a:off x="657896" y="1965408"/>
            <a:ext cx="2196524" cy="4047683"/>
          </a:xfrm>
          <a:prstGeom prst="rect">
            <a:avLst/>
          </a:prstGeom>
          <a:noFill/>
          <a:ln>
            <a:noFill/>
          </a:ln>
        </p:spPr>
      </p:pic>
      <p:pic>
        <p:nvPicPr>
          <p:cNvPr id="200" name="Shape 200"/>
          <p:cNvPicPr preferRelativeResize="0"/>
          <p:nvPr/>
        </p:nvPicPr>
        <p:blipFill rotWithShape="1">
          <a:blip r:embed="rId5">
            <a:alphaModFix/>
          </a:blip>
          <a:srcRect/>
          <a:stretch/>
        </p:blipFill>
        <p:spPr>
          <a:xfrm>
            <a:off x="9795198" y="1965408"/>
            <a:ext cx="2044564" cy="4047683"/>
          </a:xfrm>
          <a:prstGeom prst="rect">
            <a:avLst/>
          </a:prstGeom>
          <a:noFill/>
          <a:ln>
            <a:noFill/>
          </a:ln>
        </p:spPr>
      </p:pic>
    </p:spTree>
    <p:extLst>
      <p:ext uri="{BB962C8B-B14F-4D97-AF65-F5344CB8AC3E}">
        <p14:creationId xmlns:p14="http://schemas.microsoft.com/office/powerpoint/2010/main" val="151417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
                                        </p:tgtEl>
                                        <p:attrNameLst>
                                          <p:attrName>style.visibility</p:attrName>
                                        </p:attrNameLst>
                                      </p:cBhvr>
                                      <p:to>
                                        <p:strVal val="visible"/>
                                      </p:to>
                                    </p:set>
                                    <p:animEffect transition="in" filter="fade">
                                      <p:cBhvr>
                                        <p:cTn id="22" dur="500"/>
                                        <p:tgtEl>
                                          <p:spTgt spid="1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191219" y="2085699"/>
            <a:ext cx="2586420" cy="3730413"/>
          </a:xfrm>
          <a:prstGeom prst="rect">
            <a:avLst/>
          </a:prstGeom>
        </p:spPr>
      </p:pic>
      <p:sp>
        <p:nvSpPr>
          <p:cNvPr id="2" name="Title 1"/>
          <p:cNvSpPr>
            <a:spLocks noGrp="1"/>
          </p:cNvSpPr>
          <p:nvPr>
            <p:ph type="title"/>
          </p:nvPr>
        </p:nvSpPr>
        <p:spPr/>
        <p:txBody>
          <a:bodyPr/>
          <a:lstStyle/>
          <a:p>
            <a:r>
              <a:rPr lang="en-US" dirty="0" smtClean="0"/>
              <a:t>A Mobile-first </a:t>
            </a:r>
            <a:r>
              <a:rPr lang="en-US" dirty="0"/>
              <a:t>startup: </a:t>
            </a:r>
            <a:r>
              <a:rPr lang="en-US" dirty="0" err="1"/>
              <a:t>Ravid</a:t>
            </a:r>
            <a:r>
              <a:rPr lang="en-US" dirty="0"/>
              <a:t> (2010)</a:t>
            </a:r>
          </a:p>
        </p:txBody>
      </p:sp>
      <p:pic>
        <p:nvPicPr>
          <p:cNvPr id="7" name="Picture 6"/>
          <p:cNvPicPr>
            <a:picLocks noChangeAspect="1"/>
          </p:cNvPicPr>
          <p:nvPr/>
        </p:nvPicPr>
        <p:blipFill>
          <a:blip r:embed="rId3"/>
          <a:stretch>
            <a:fillRect/>
          </a:stretch>
        </p:blipFill>
        <p:spPr>
          <a:xfrm>
            <a:off x="928906" y="2085699"/>
            <a:ext cx="2115379" cy="3730413"/>
          </a:xfrm>
          <a:prstGeom prst="rect">
            <a:avLst/>
          </a:prstGeom>
        </p:spPr>
      </p:pic>
      <p:pic>
        <p:nvPicPr>
          <p:cNvPr id="8" name="Picture 7"/>
          <p:cNvPicPr>
            <a:picLocks noChangeAspect="1"/>
          </p:cNvPicPr>
          <p:nvPr/>
        </p:nvPicPr>
        <p:blipFill>
          <a:blip r:embed="rId4"/>
          <a:stretch>
            <a:fillRect/>
          </a:stretch>
        </p:blipFill>
        <p:spPr>
          <a:xfrm>
            <a:off x="3567380" y="2085699"/>
            <a:ext cx="2100744" cy="3730413"/>
          </a:xfrm>
          <a:prstGeom prst="rect">
            <a:avLst/>
          </a:prstGeom>
        </p:spPr>
      </p:pic>
      <p:pic>
        <p:nvPicPr>
          <p:cNvPr id="9" name="Picture 8"/>
          <p:cNvPicPr>
            <a:picLocks noChangeAspect="1"/>
          </p:cNvPicPr>
          <p:nvPr/>
        </p:nvPicPr>
        <p:blipFill>
          <a:blip r:embed="rId5"/>
          <a:stretch>
            <a:fillRect/>
          </a:stretch>
        </p:blipFill>
        <p:spPr>
          <a:xfrm>
            <a:off x="9300734" y="2085699"/>
            <a:ext cx="2101466" cy="3730102"/>
          </a:xfrm>
          <a:prstGeom prst="rect">
            <a:avLst/>
          </a:prstGeom>
        </p:spPr>
      </p:pic>
    </p:spTree>
    <p:extLst>
      <p:ext uri="{BB962C8B-B14F-4D97-AF65-F5344CB8AC3E}">
        <p14:creationId xmlns:p14="http://schemas.microsoft.com/office/powerpoint/2010/main" val="11114024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sp>
        <p:nvSpPr>
          <p:cNvPr id="7" name="Title 22"/>
          <p:cNvSpPr>
            <a:spLocks noGrp="1"/>
          </p:cNvSpPr>
          <p:nvPr>
            <p:ph type="title"/>
          </p:nvPr>
        </p:nvSpPr>
        <p:spPr/>
        <p:txBody>
          <a:bodyPr>
            <a:normAutofit/>
          </a:bodyPr>
          <a:lstStyle/>
          <a:p>
            <a:pPr defTabSz="1243493">
              <a:lnSpc>
                <a:spcPct val="100000"/>
              </a:lnSpc>
              <a:spcBef>
                <a:spcPts val="0"/>
              </a:spcBef>
            </a:pPr>
            <a:r>
              <a:rPr lang="en-US" kern="0" dirty="0">
                <a:solidFill>
                  <a:schemeClr val="tx1"/>
                </a:solidFill>
                <a:sym typeface="Arial"/>
              </a:rPr>
              <a:t>Our pipeline</a:t>
            </a:r>
          </a:p>
        </p:txBody>
      </p:sp>
      <p:cxnSp>
        <p:nvCxnSpPr>
          <p:cNvPr id="3" name="Straight Connector 2"/>
          <p:cNvCxnSpPr/>
          <p:nvPr/>
        </p:nvCxnSpPr>
        <p:spPr>
          <a:xfrm>
            <a:off x="2003641" y="3009640"/>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03641" y="3838621"/>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157699" y="3004139"/>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17" name="Oval 16"/>
          <p:cNvSpPr/>
          <p:nvPr/>
        </p:nvSpPr>
        <p:spPr>
          <a:xfrm>
            <a:off x="3643261" y="3004138"/>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18" name="Oval 17"/>
          <p:cNvSpPr/>
          <p:nvPr/>
        </p:nvSpPr>
        <p:spPr>
          <a:xfrm>
            <a:off x="7421360"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19" name="Oval 18"/>
          <p:cNvSpPr/>
          <p:nvPr/>
        </p:nvSpPr>
        <p:spPr>
          <a:xfrm>
            <a:off x="8828407" y="3009641"/>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5" name="Title 22"/>
          <p:cNvSpPr txBox="1">
            <a:spLocks/>
          </p:cNvSpPr>
          <p:nvPr/>
        </p:nvSpPr>
        <p:spPr>
          <a:xfrm>
            <a:off x="2162923" y="1483401"/>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Code</a:t>
            </a:r>
          </a:p>
        </p:txBody>
      </p:sp>
      <p:sp>
        <p:nvSpPr>
          <p:cNvPr id="36" name="Title 22"/>
          <p:cNvSpPr txBox="1">
            <a:spLocks/>
          </p:cNvSpPr>
          <p:nvPr/>
        </p:nvSpPr>
        <p:spPr>
          <a:xfrm>
            <a:off x="3873951"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CI</a:t>
            </a:r>
          </a:p>
        </p:txBody>
      </p:sp>
      <p:sp>
        <p:nvSpPr>
          <p:cNvPr id="37" name="Title 22"/>
          <p:cNvSpPr txBox="1">
            <a:spLocks/>
          </p:cNvSpPr>
          <p:nvPr/>
        </p:nvSpPr>
        <p:spPr>
          <a:xfrm>
            <a:off x="5691007"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Test</a:t>
            </a:r>
          </a:p>
        </p:txBody>
      </p:sp>
      <p:sp>
        <p:nvSpPr>
          <p:cNvPr id="38" name="Title 22"/>
          <p:cNvSpPr txBox="1">
            <a:spLocks/>
          </p:cNvSpPr>
          <p:nvPr/>
        </p:nvSpPr>
        <p:spPr>
          <a:xfrm>
            <a:off x="7428061" y="1482268"/>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Deploy</a:t>
            </a:r>
          </a:p>
        </p:txBody>
      </p:sp>
      <p:sp>
        <p:nvSpPr>
          <p:cNvPr id="39" name="Title 22"/>
          <p:cNvSpPr txBox="1">
            <a:spLocks/>
          </p:cNvSpPr>
          <p:nvPr/>
        </p:nvSpPr>
        <p:spPr>
          <a:xfrm>
            <a:off x="8960991" y="1481140"/>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Monitor</a:t>
            </a:r>
          </a:p>
        </p:txBody>
      </p:sp>
      <p:sp>
        <p:nvSpPr>
          <p:cNvPr id="40" name="Oval 39"/>
          <p:cNvSpPr/>
          <p:nvPr/>
        </p:nvSpPr>
        <p:spPr>
          <a:xfrm>
            <a:off x="5539005"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0" name="Oval 19"/>
          <p:cNvSpPr/>
          <p:nvPr/>
        </p:nvSpPr>
        <p:spPr>
          <a:xfrm>
            <a:off x="2364945" y="321138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1" name="Oval 20"/>
          <p:cNvSpPr/>
          <p:nvPr/>
        </p:nvSpPr>
        <p:spPr>
          <a:xfrm>
            <a:off x="2572190"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2" name="Oval 21"/>
          <p:cNvSpPr/>
          <p:nvPr/>
        </p:nvSpPr>
        <p:spPr>
          <a:xfrm>
            <a:off x="2779435"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3" name="Oval 22"/>
          <p:cNvSpPr/>
          <p:nvPr/>
        </p:nvSpPr>
        <p:spPr>
          <a:xfrm>
            <a:off x="2796705"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4" name="Oval 23"/>
          <p:cNvSpPr/>
          <p:nvPr/>
        </p:nvSpPr>
        <p:spPr>
          <a:xfrm>
            <a:off x="2451297"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Oval 24"/>
          <p:cNvSpPr/>
          <p:nvPr/>
        </p:nvSpPr>
        <p:spPr>
          <a:xfrm>
            <a:off x="2675812" y="3245925"/>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6" name="Oval 25"/>
          <p:cNvSpPr/>
          <p:nvPr/>
        </p:nvSpPr>
        <p:spPr>
          <a:xfrm>
            <a:off x="2364945" y="347044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7" name="Title 22"/>
          <p:cNvSpPr txBox="1">
            <a:spLocks/>
          </p:cNvSpPr>
          <p:nvPr/>
        </p:nvSpPr>
        <p:spPr>
          <a:xfrm>
            <a:off x="3622792" y="3020063"/>
            <a:ext cx="5554673"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We are </a:t>
            </a:r>
            <a:r>
              <a:rPr kumimoji="0" lang="en-US" sz="4896" b="0" i="0" u="none" strike="noStrike" kern="0" cap="none" spc="0" normalizeH="0" baseline="0" noProof="0" dirty="0">
                <a:ln>
                  <a:noFill/>
                </a:ln>
                <a:solidFill>
                  <a:srgbClr val="B4009E"/>
                </a:solidFill>
                <a:effectLst/>
                <a:uLnTx/>
                <a:uFillTx/>
                <a:latin typeface="Segoe UI Light" charset="0"/>
                <a:cs typeface="Segoe UI Light" charset="0"/>
                <a:sym typeface="Arial"/>
              </a:rPr>
              <a:t>so </a:t>
            </a: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agile</a:t>
            </a:r>
          </a:p>
        </p:txBody>
      </p:sp>
    </p:spTree>
    <p:extLst>
      <p:ext uri="{BB962C8B-B14F-4D97-AF65-F5344CB8AC3E}">
        <p14:creationId xmlns:p14="http://schemas.microsoft.com/office/powerpoint/2010/main" val="527929825"/>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8828407" y="3009641"/>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cxnSp>
        <p:nvCxnSpPr>
          <p:cNvPr id="3" name="Straight Connector 2"/>
          <p:cNvCxnSpPr/>
          <p:nvPr/>
        </p:nvCxnSpPr>
        <p:spPr>
          <a:xfrm>
            <a:off x="2003641" y="3009640"/>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03641" y="3838621"/>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157699" y="3004139"/>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Segoe UI" charset="0"/>
              <a:cs typeface="Segoe UI" charset="0"/>
            </a:endParaRPr>
          </a:p>
        </p:txBody>
      </p:sp>
      <p:sp>
        <p:nvSpPr>
          <p:cNvPr id="17" name="Oval 16"/>
          <p:cNvSpPr/>
          <p:nvPr/>
        </p:nvSpPr>
        <p:spPr>
          <a:xfrm>
            <a:off x="3643261" y="3004138"/>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18" name="Oval 17"/>
          <p:cNvSpPr/>
          <p:nvPr/>
        </p:nvSpPr>
        <p:spPr>
          <a:xfrm>
            <a:off x="7421360"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5" name="Title 22"/>
          <p:cNvSpPr txBox="1">
            <a:spLocks/>
          </p:cNvSpPr>
          <p:nvPr/>
        </p:nvSpPr>
        <p:spPr>
          <a:xfrm>
            <a:off x="2162923" y="1483401"/>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Code</a:t>
            </a:r>
          </a:p>
        </p:txBody>
      </p:sp>
      <p:sp>
        <p:nvSpPr>
          <p:cNvPr id="36" name="Title 22"/>
          <p:cNvSpPr txBox="1">
            <a:spLocks/>
          </p:cNvSpPr>
          <p:nvPr/>
        </p:nvSpPr>
        <p:spPr>
          <a:xfrm>
            <a:off x="3873951"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CI</a:t>
            </a:r>
          </a:p>
        </p:txBody>
      </p:sp>
      <p:sp>
        <p:nvSpPr>
          <p:cNvPr id="37" name="Title 22"/>
          <p:cNvSpPr txBox="1">
            <a:spLocks/>
          </p:cNvSpPr>
          <p:nvPr/>
        </p:nvSpPr>
        <p:spPr>
          <a:xfrm>
            <a:off x="5691007"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Test</a:t>
            </a:r>
          </a:p>
        </p:txBody>
      </p:sp>
      <p:sp>
        <p:nvSpPr>
          <p:cNvPr id="38" name="Title 22"/>
          <p:cNvSpPr txBox="1">
            <a:spLocks/>
          </p:cNvSpPr>
          <p:nvPr/>
        </p:nvSpPr>
        <p:spPr>
          <a:xfrm>
            <a:off x="7428061" y="1482268"/>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Deploy</a:t>
            </a:r>
          </a:p>
        </p:txBody>
      </p:sp>
      <p:sp>
        <p:nvSpPr>
          <p:cNvPr id="39" name="Title 22"/>
          <p:cNvSpPr txBox="1">
            <a:spLocks/>
          </p:cNvSpPr>
          <p:nvPr/>
        </p:nvSpPr>
        <p:spPr>
          <a:xfrm>
            <a:off x="8828406" y="3834951"/>
            <a:ext cx="5913260" cy="555716"/>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Monitor</a:t>
            </a:r>
          </a:p>
        </p:txBody>
      </p:sp>
      <p:sp>
        <p:nvSpPr>
          <p:cNvPr id="40" name="Oval 39"/>
          <p:cNvSpPr/>
          <p:nvPr/>
        </p:nvSpPr>
        <p:spPr>
          <a:xfrm>
            <a:off x="5539005"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0" name="Oval 19"/>
          <p:cNvSpPr/>
          <p:nvPr/>
        </p:nvSpPr>
        <p:spPr>
          <a:xfrm>
            <a:off x="2364945" y="321138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1" name="Oval 20"/>
          <p:cNvSpPr/>
          <p:nvPr/>
        </p:nvSpPr>
        <p:spPr>
          <a:xfrm>
            <a:off x="2572190"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2" name="Oval 21"/>
          <p:cNvSpPr/>
          <p:nvPr/>
        </p:nvSpPr>
        <p:spPr>
          <a:xfrm>
            <a:off x="2779435"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3" name="Oval 22"/>
          <p:cNvSpPr/>
          <p:nvPr/>
        </p:nvSpPr>
        <p:spPr>
          <a:xfrm>
            <a:off x="2796705"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4" name="Oval 23"/>
          <p:cNvSpPr/>
          <p:nvPr/>
        </p:nvSpPr>
        <p:spPr>
          <a:xfrm>
            <a:off x="2451297"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Oval 24"/>
          <p:cNvSpPr/>
          <p:nvPr/>
        </p:nvSpPr>
        <p:spPr>
          <a:xfrm>
            <a:off x="2675812" y="3245925"/>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6" name="Oval 25"/>
          <p:cNvSpPr/>
          <p:nvPr/>
        </p:nvSpPr>
        <p:spPr>
          <a:xfrm>
            <a:off x="2364945" y="347044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8" name="Oval 27"/>
          <p:cNvSpPr/>
          <p:nvPr/>
        </p:nvSpPr>
        <p:spPr>
          <a:xfrm>
            <a:off x="4040177" y="3522252"/>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29" name="Oval 28"/>
          <p:cNvSpPr/>
          <p:nvPr/>
        </p:nvSpPr>
        <p:spPr>
          <a:xfrm>
            <a:off x="5957195" y="347044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0" name="Oval 29"/>
          <p:cNvSpPr/>
          <p:nvPr/>
        </p:nvSpPr>
        <p:spPr>
          <a:xfrm>
            <a:off x="3919284" y="3349547"/>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1" name="Oval 30"/>
          <p:cNvSpPr/>
          <p:nvPr/>
        </p:nvSpPr>
        <p:spPr>
          <a:xfrm>
            <a:off x="7891483" y="340135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4" name="Oval 33"/>
          <p:cNvSpPr/>
          <p:nvPr/>
        </p:nvSpPr>
        <p:spPr>
          <a:xfrm>
            <a:off x="9204036"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0078D7"/>
              </a:solidFill>
              <a:effectLst/>
              <a:uLnTx/>
              <a:uFillTx/>
              <a:latin typeface="Segoe UI"/>
              <a:ea typeface="+mn-ea"/>
              <a:cs typeface="+mn-cs"/>
            </a:endParaRPr>
          </a:p>
        </p:txBody>
      </p:sp>
      <p:sp>
        <p:nvSpPr>
          <p:cNvPr id="32" name="Title 22"/>
          <p:cNvSpPr>
            <a:spLocks noGrp="1"/>
          </p:cNvSpPr>
          <p:nvPr>
            <p:ph type="title"/>
          </p:nvPr>
        </p:nvSpPr>
        <p:spPr/>
        <p:txBody>
          <a:bodyPr anchor="t">
            <a:normAutofit/>
          </a:bodyPr>
          <a:lstStyle/>
          <a:p>
            <a:pPr defTabSz="1243493">
              <a:lnSpc>
                <a:spcPct val="100000"/>
              </a:lnSpc>
              <a:spcBef>
                <a:spcPts val="0"/>
              </a:spcBef>
            </a:pPr>
            <a:r>
              <a:rPr lang="en-US" kern="0" dirty="0">
                <a:solidFill>
                  <a:schemeClr val="tx1"/>
                </a:solidFill>
                <a:sym typeface="Arial"/>
              </a:rPr>
              <a:t>Our pipeline</a:t>
            </a:r>
          </a:p>
        </p:txBody>
      </p:sp>
      <p:sp>
        <p:nvSpPr>
          <p:cNvPr id="33" name="Title 22"/>
          <p:cNvSpPr txBox="1">
            <a:spLocks/>
          </p:cNvSpPr>
          <p:nvPr/>
        </p:nvSpPr>
        <p:spPr>
          <a:xfrm>
            <a:off x="3622792" y="3020063"/>
            <a:ext cx="5554673"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And </a:t>
            </a:r>
            <a:r>
              <a:rPr kumimoji="0" lang="en-US" sz="4896" b="0" i="0" u="none" strike="noStrike" kern="0" cap="none" spc="0" normalizeH="0" baseline="0" noProof="0" dirty="0">
                <a:ln>
                  <a:noFill/>
                </a:ln>
                <a:solidFill>
                  <a:srgbClr val="B4009E"/>
                </a:solidFill>
                <a:effectLst/>
                <a:uLnTx/>
                <a:uFillTx/>
                <a:latin typeface="Segoe UI Light" charset="0"/>
                <a:cs typeface="Segoe UI Light" charset="0"/>
                <a:sym typeface="Arial"/>
              </a:rPr>
              <a:t>slow</a:t>
            </a:r>
          </a:p>
        </p:txBody>
      </p:sp>
    </p:spTree>
    <p:extLst>
      <p:ext uri="{BB962C8B-B14F-4D97-AF65-F5344CB8AC3E}">
        <p14:creationId xmlns:p14="http://schemas.microsoft.com/office/powerpoint/2010/main" val="102071793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sp>
        <p:nvSpPr>
          <p:cNvPr id="35" name="Title 22"/>
          <p:cNvSpPr txBox="1">
            <a:spLocks/>
          </p:cNvSpPr>
          <p:nvPr/>
        </p:nvSpPr>
        <p:spPr>
          <a:xfrm>
            <a:off x="2162923" y="1483401"/>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Code</a:t>
            </a:r>
          </a:p>
        </p:txBody>
      </p:sp>
      <p:sp>
        <p:nvSpPr>
          <p:cNvPr id="36" name="Title 22"/>
          <p:cNvSpPr txBox="1">
            <a:spLocks/>
          </p:cNvSpPr>
          <p:nvPr/>
        </p:nvSpPr>
        <p:spPr>
          <a:xfrm>
            <a:off x="3873951"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CI</a:t>
            </a:r>
          </a:p>
        </p:txBody>
      </p:sp>
      <p:sp>
        <p:nvSpPr>
          <p:cNvPr id="37" name="Title 22"/>
          <p:cNvSpPr txBox="1">
            <a:spLocks/>
          </p:cNvSpPr>
          <p:nvPr/>
        </p:nvSpPr>
        <p:spPr>
          <a:xfrm>
            <a:off x="5691007"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Test</a:t>
            </a:r>
          </a:p>
        </p:txBody>
      </p:sp>
      <p:sp>
        <p:nvSpPr>
          <p:cNvPr id="38" name="Title 22"/>
          <p:cNvSpPr txBox="1">
            <a:spLocks/>
          </p:cNvSpPr>
          <p:nvPr/>
        </p:nvSpPr>
        <p:spPr>
          <a:xfrm>
            <a:off x="7428061" y="1482268"/>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Deploy</a:t>
            </a:r>
          </a:p>
        </p:txBody>
      </p:sp>
      <p:sp>
        <p:nvSpPr>
          <p:cNvPr id="39" name="Title 22"/>
          <p:cNvSpPr txBox="1">
            <a:spLocks/>
          </p:cNvSpPr>
          <p:nvPr/>
        </p:nvSpPr>
        <p:spPr>
          <a:xfrm>
            <a:off x="8828406" y="3834951"/>
            <a:ext cx="5913260" cy="555716"/>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Monitor</a:t>
            </a:r>
          </a:p>
        </p:txBody>
      </p:sp>
      <p:cxnSp>
        <p:nvCxnSpPr>
          <p:cNvPr id="64" name="Straight Connector 63"/>
          <p:cNvCxnSpPr/>
          <p:nvPr/>
        </p:nvCxnSpPr>
        <p:spPr>
          <a:xfrm>
            <a:off x="2003641" y="3009640"/>
            <a:ext cx="31416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98139" y="3838621"/>
            <a:ext cx="31416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838140" y="3838621"/>
            <a:ext cx="31416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838140" y="3009640"/>
            <a:ext cx="314169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Freeform 67"/>
          <p:cNvSpPr/>
          <p:nvPr/>
        </p:nvSpPr>
        <p:spPr>
          <a:xfrm>
            <a:off x="5128824" y="2998637"/>
            <a:ext cx="1727655" cy="206436"/>
          </a:xfrm>
          <a:custGeom>
            <a:avLst/>
            <a:gdLst>
              <a:gd name="connsiteX0" fmla="*/ 0 w 1270450"/>
              <a:gd name="connsiteY0" fmla="*/ 4046 h 151805"/>
              <a:gd name="connsiteX1" fmla="*/ 198255 w 1270450"/>
              <a:gd name="connsiteY1" fmla="*/ 125426 h 151805"/>
              <a:gd name="connsiteX2" fmla="*/ 930585 w 1270450"/>
              <a:gd name="connsiteY2" fmla="*/ 141610 h 151805"/>
              <a:gd name="connsiteX3" fmla="*/ 1270450 w 1270450"/>
              <a:gd name="connsiteY3" fmla="*/ 0 h 151805"/>
              <a:gd name="connsiteX4" fmla="*/ 1270450 w 1270450"/>
              <a:gd name="connsiteY4" fmla="*/ 0 h 151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450" h="151805">
                <a:moveTo>
                  <a:pt x="0" y="4046"/>
                </a:moveTo>
                <a:cubicBezTo>
                  <a:pt x="21579" y="53272"/>
                  <a:pt x="43158" y="102499"/>
                  <a:pt x="198255" y="125426"/>
                </a:cubicBezTo>
                <a:cubicBezTo>
                  <a:pt x="353353" y="148353"/>
                  <a:pt x="751886" y="162514"/>
                  <a:pt x="930585" y="141610"/>
                </a:cubicBezTo>
                <a:cubicBezTo>
                  <a:pt x="1109284" y="120706"/>
                  <a:pt x="1270450" y="0"/>
                  <a:pt x="1270450" y="0"/>
                </a:cubicBezTo>
                <a:lnTo>
                  <a:pt x="127045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8"/>
          <p:cNvSpPr/>
          <p:nvPr/>
        </p:nvSpPr>
        <p:spPr>
          <a:xfrm rot="10800000">
            <a:off x="5110484" y="3632186"/>
            <a:ext cx="1727655" cy="206436"/>
          </a:xfrm>
          <a:custGeom>
            <a:avLst/>
            <a:gdLst>
              <a:gd name="connsiteX0" fmla="*/ 0 w 1270450"/>
              <a:gd name="connsiteY0" fmla="*/ 4046 h 151805"/>
              <a:gd name="connsiteX1" fmla="*/ 198255 w 1270450"/>
              <a:gd name="connsiteY1" fmla="*/ 125426 h 151805"/>
              <a:gd name="connsiteX2" fmla="*/ 930585 w 1270450"/>
              <a:gd name="connsiteY2" fmla="*/ 141610 h 151805"/>
              <a:gd name="connsiteX3" fmla="*/ 1270450 w 1270450"/>
              <a:gd name="connsiteY3" fmla="*/ 0 h 151805"/>
              <a:gd name="connsiteX4" fmla="*/ 1270450 w 1270450"/>
              <a:gd name="connsiteY4" fmla="*/ 0 h 151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450" h="151805">
                <a:moveTo>
                  <a:pt x="0" y="4046"/>
                </a:moveTo>
                <a:cubicBezTo>
                  <a:pt x="21579" y="53272"/>
                  <a:pt x="43158" y="102499"/>
                  <a:pt x="198255" y="125426"/>
                </a:cubicBezTo>
                <a:cubicBezTo>
                  <a:pt x="353353" y="148353"/>
                  <a:pt x="751886" y="162514"/>
                  <a:pt x="930585" y="141610"/>
                </a:cubicBezTo>
                <a:cubicBezTo>
                  <a:pt x="1109284" y="120706"/>
                  <a:pt x="1270450" y="0"/>
                  <a:pt x="1270450" y="0"/>
                </a:cubicBezTo>
                <a:lnTo>
                  <a:pt x="127045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0" name="Oval 69"/>
          <p:cNvSpPr/>
          <p:nvPr/>
        </p:nvSpPr>
        <p:spPr>
          <a:xfrm>
            <a:off x="2157699" y="3004139"/>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1" name="Oval 70"/>
          <p:cNvSpPr/>
          <p:nvPr/>
        </p:nvSpPr>
        <p:spPr>
          <a:xfrm>
            <a:off x="3643261" y="3004138"/>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71"/>
          <p:cNvSpPr/>
          <p:nvPr/>
        </p:nvSpPr>
        <p:spPr>
          <a:xfrm>
            <a:off x="7421360"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72"/>
          <p:cNvSpPr/>
          <p:nvPr/>
        </p:nvSpPr>
        <p:spPr>
          <a:xfrm>
            <a:off x="8828407" y="3009641"/>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4" name="Oval 73"/>
          <p:cNvSpPr/>
          <p:nvPr/>
        </p:nvSpPr>
        <p:spPr>
          <a:xfrm>
            <a:off x="5779509" y="3206400"/>
            <a:ext cx="426285" cy="42628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p:cNvSpPr/>
          <p:nvPr/>
        </p:nvSpPr>
        <p:spPr>
          <a:xfrm>
            <a:off x="2311756" y="3150235"/>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6" name="Oval 75"/>
          <p:cNvSpPr/>
          <p:nvPr/>
        </p:nvSpPr>
        <p:spPr>
          <a:xfrm>
            <a:off x="2519001" y="3357480"/>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7" name="Oval 76"/>
          <p:cNvSpPr/>
          <p:nvPr/>
        </p:nvSpPr>
        <p:spPr>
          <a:xfrm>
            <a:off x="2661882" y="3150235"/>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8" name="Oval 77"/>
          <p:cNvSpPr/>
          <p:nvPr/>
        </p:nvSpPr>
        <p:spPr>
          <a:xfrm>
            <a:off x="2251234" y="3405477"/>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78"/>
          <p:cNvSpPr/>
          <p:nvPr/>
        </p:nvSpPr>
        <p:spPr>
          <a:xfrm>
            <a:off x="2458479" y="3612722"/>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79"/>
          <p:cNvSpPr/>
          <p:nvPr/>
        </p:nvSpPr>
        <p:spPr>
          <a:xfrm>
            <a:off x="2717819" y="3474053"/>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80"/>
          <p:cNvSpPr/>
          <p:nvPr/>
        </p:nvSpPr>
        <p:spPr>
          <a:xfrm>
            <a:off x="3913257" y="3082690"/>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81"/>
          <p:cNvSpPr/>
          <p:nvPr/>
        </p:nvSpPr>
        <p:spPr>
          <a:xfrm>
            <a:off x="3734568" y="3284588"/>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3" name="Oval 82"/>
          <p:cNvSpPr/>
          <p:nvPr/>
        </p:nvSpPr>
        <p:spPr>
          <a:xfrm>
            <a:off x="4160677" y="3197472"/>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4" name="Oval 83"/>
          <p:cNvSpPr/>
          <p:nvPr/>
        </p:nvSpPr>
        <p:spPr>
          <a:xfrm>
            <a:off x="3998667" y="3412124"/>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5" name="Oval 84"/>
          <p:cNvSpPr/>
          <p:nvPr/>
        </p:nvSpPr>
        <p:spPr>
          <a:xfrm>
            <a:off x="3873951" y="3612722"/>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6" name="Oval 85"/>
          <p:cNvSpPr/>
          <p:nvPr/>
        </p:nvSpPr>
        <p:spPr>
          <a:xfrm>
            <a:off x="5899067" y="3332424"/>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86"/>
          <p:cNvSpPr/>
          <p:nvPr/>
        </p:nvSpPr>
        <p:spPr>
          <a:xfrm>
            <a:off x="7746156" y="3330374"/>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88" name="Oval 87"/>
          <p:cNvSpPr/>
          <p:nvPr/>
        </p:nvSpPr>
        <p:spPr>
          <a:xfrm>
            <a:off x="9156696" y="3335180"/>
            <a:ext cx="174233" cy="17423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0" name="Title 22"/>
          <p:cNvSpPr>
            <a:spLocks noGrp="1"/>
          </p:cNvSpPr>
          <p:nvPr>
            <p:ph type="title"/>
          </p:nvPr>
        </p:nvSpPr>
        <p:spPr/>
        <p:txBody>
          <a:bodyPr>
            <a:normAutofit/>
          </a:bodyPr>
          <a:lstStyle/>
          <a:p>
            <a:pPr defTabSz="1243493">
              <a:lnSpc>
                <a:spcPct val="100000"/>
              </a:lnSpc>
              <a:spcBef>
                <a:spcPts val="0"/>
              </a:spcBef>
            </a:pPr>
            <a:r>
              <a:rPr lang="en-US" kern="0" dirty="0">
                <a:solidFill>
                  <a:schemeClr val="tx1"/>
                </a:solidFill>
                <a:sym typeface="Arial"/>
              </a:rPr>
              <a:t>Our pipeline</a:t>
            </a:r>
          </a:p>
        </p:txBody>
      </p:sp>
      <p:sp>
        <p:nvSpPr>
          <p:cNvPr id="41" name="Title 22"/>
          <p:cNvSpPr txBox="1">
            <a:spLocks/>
          </p:cNvSpPr>
          <p:nvPr/>
        </p:nvSpPr>
        <p:spPr>
          <a:xfrm>
            <a:off x="3622792" y="3020063"/>
            <a:ext cx="5554673"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And </a:t>
            </a:r>
            <a:r>
              <a:rPr kumimoji="0" lang="en-US" sz="4896" b="0" i="0" u="none" strike="noStrike" kern="0" cap="none" spc="0" normalizeH="0" baseline="0" noProof="0" dirty="0">
                <a:ln>
                  <a:noFill/>
                </a:ln>
                <a:solidFill>
                  <a:srgbClr val="B4009E"/>
                </a:solidFill>
                <a:effectLst/>
                <a:uLnTx/>
                <a:uFillTx/>
                <a:latin typeface="Segoe UI Light" charset="0"/>
                <a:cs typeface="Segoe UI Light" charset="0"/>
                <a:sym typeface="Arial"/>
              </a:rPr>
              <a:t>slow</a:t>
            </a:r>
          </a:p>
        </p:txBody>
      </p:sp>
    </p:spTree>
    <p:extLst>
      <p:ext uri="{BB962C8B-B14F-4D97-AF65-F5344CB8AC3E}">
        <p14:creationId xmlns:p14="http://schemas.microsoft.com/office/powerpoint/2010/main" val="189531214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8828407" y="3009641"/>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cxnSp>
        <p:nvCxnSpPr>
          <p:cNvPr id="3" name="Straight Connector 2"/>
          <p:cNvCxnSpPr/>
          <p:nvPr/>
        </p:nvCxnSpPr>
        <p:spPr>
          <a:xfrm>
            <a:off x="2003641" y="3009640"/>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03641" y="3838621"/>
            <a:ext cx="797618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157699" y="3004139"/>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7" name="Oval 16"/>
          <p:cNvSpPr/>
          <p:nvPr/>
        </p:nvSpPr>
        <p:spPr>
          <a:xfrm>
            <a:off x="3643261" y="3004138"/>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p:cNvSpPr/>
          <p:nvPr/>
        </p:nvSpPr>
        <p:spPr>
          <a:xfrm>
            <a:off x="7421360"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5" name="Title 22"/>
          <p:cNvSpPr txBox="1">
            <a:spLocks/>
          </p:cNvSpPr>
          <p:nvPr/>
        </p:nvSpPr>
        <p:spPr>
          <a:xfrm>
            <a:off x="2162923" y="1483401"/>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Code</a:t>
            </a:r>
          </a:p>
        </p:txBody>
      </p:sp>
      <p:sp>
        <p:nvSpPr>
          <p:cNvPr id="36" name="Title 22"/>
          <p:cNvSpPr txBox="1">
            <a:spLocks/>
          </p:cNvSpPr>
          <p:nvPr/>
        </p:nvSpPr>
        <p:spPr>
          <a:xfrm>
            <a:off x="3873951"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CI</a:t>
            </a:r>
          </a:p>
        </p:txBody>
      </p:sp>
      <p:sp>
        <p:nvSpPr>
          <p:cNvPr id="37" name="Title 22"/>
          <p:cNvSpPr txBox="1">
            <a:spLocks/>
          </p:cNvSpPr>
          <p:nvPr/>
        </p:nvSpPr>
        <p:spPr>
          <a:xfrm>
            <a:off x="5691007" y="1482272"/>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sngStrike" kern="0" cap="none" spc="0" normalizeH="0" baseline="0" noProof="0" dirty="0">
                <a:ln>
                  <a:noFill/>
                </a:ln>
                <a:solidFill>
                  <a:srgbClr val="0078D7"/>
                </a:solidFill>
                <a:effectLst/>
                <a:uLnTx/>
                <a:uFillTx/>
                <a:latin typeface="Segoe UI Light" charset="0"/>
                <a:cs typeface="Segoe UI Light" charset="0"/>
                <a:sym typeface="Arial"/>
              </a:rPr>
              <a:t>Test</a:t>
            </a:r>
          </a:p>
        </p:txBody>
      </p:sp>
      <p:sp>
        <p:nvSpPr>
          <p:cNvPr id="38" name="Title 22"/>
          <p:cNvSpPr txBox="1">
            <a:spLocks/>
          </p:cNvSpPr>
          <p:nvPr/>
        </p:nvSpPr>
        <p:spPr>
          <a:xfrm>
            <a:off x="7428061" y="1482268"/>
            <a:ext cx="5780675"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Deploy</a:t>
            </a:r>
          </a:p>
        </p:txBody>
      </p:sp>
      <p:sp>
        <p:nvSpPr>
          <p:cNvPr id="39" name="Title 22"/>
          <p:cNvSpPr txBox="1">
            <a:spLocks/>
          </p:cNvSpPr>
          <p:nvPr/>
        </p:nvSpPr>
        <p:spPr>
          <a:xfrm>
            <a:off x="8828406" y="3834951"/>
            <a:ext cx="5913260" cy="555716"/>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904" b="0" i="0" u="none" strike="noStrike" kern="0" cap="none" spc="0" normalizeH="0" baseline="0" noProof="0" dirty="0">
                <a:ln>
                  <a:noFill/>
                </a:ln>
                <a:solidFill>
                  <a:srgbClr val="0078D7"/>
                </a:solidFill>
                <a:effectLst/>
                <a:uLnTx/>
                <a:uFillTx/>
                <a:latin typeface="Segoe UI Light" charset="0"/>
                <a:cs typeface="Segoe UI Light" charset="0"/>
                <a:sym typeface="Arial"/>
              </a:rPr>
              <a:t>Monitor</a:t>
            </a:r>
          </a:p>
        </p:txBody>
      </p:sp>
      <p:sp>
        <p:nvSpPr>
          <p:cNvPr id="40" name="Oval 39"/>
          <p:cNvSpPr/>
          <p:nvPr/>
        </p:nvSpPr>
        <p:spPr>
          <a:xfrm>
            <a:off x="5539005" y="3004136"/>
            <a:ext cx="830815" cy="83081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p:cNvSpPr/>
          <p:nvPr/>
        </p:nvSpPr>
        <p:spPr>
          <a:xfrm>
            <a:off x="2364945" y="321138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p:cNvSpPr/>
          <p:nvPr/>
        </p:nvSpPr>
        <p:spPr>
          <a:xfrm>
            <a:off x="2572190"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p:cNvSpPr/>
          <p:nvPr/>
        </p:nvSpPr>
        <p:spPr>
          <a:xfrm>
            <a:off x="2779435"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3" name="Oval 22"/>
          <p:cNvSpPr/>
          <p:nvPr/>
        </p:nvSpPr>
        <p:spPr>
          <a:xfrm>
            <a:off x="2796705"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4" name="Oval 23"/>
          <p:cNvSpPr/>
          <p:nvPr/>
        </p:nvSpPr>
        <p:spPr>
          <a:xfrm>
            <a:off x="2451297" y="362587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a:xfrm>
            <a:off x="2675812" y="3245925"/>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6" name="Oval 25"/>
          <p:cNvSpPr/>
          <p:nvPr/>
        </p:nvSpPr>
        <p:spPr>
          <a:xfrm>
            <a:off x="2364945" y="347044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7"/>
          <p:cNvSpPr/>
          <p:nvPr/>
        </p:nvSpPr>
        <p:spPr>
          <a:xfrm>
            <a:off x="4040177" y="3522252"/>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Light" charset="0"/>
              <a:ea typeface="Segoe UI Light" charset="0"/>
              <a:cs typeface="Segoe UI Light" charset="0"/>
            </a:endParaRPr>
          </a:p>
        </p:txBody>
      </p:sp>
      <p:sp>
        <p:nvSpPr>
          <p:cNvPr id="29" name="Oval 28"/>
          <p:cNvSpPr/>
          <p:nvPr/>
        </p:nvSpPr>
        <p:spPr>
          <a:xfrm>
            <a:off x="5957195" y="347044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29"/>
          <p:cNvSpPr/>
          <p:nvPr/>
        </p:nvSpPr>
        <p:spPr>
          <a:xfrm>
            <a:off x="3919284" y="3349547"/>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p:cNvSpPr/>
          <p:nvPr/>
        </p:nvSpPr>
        <p:spPr>
          <a:xfrm>
            <a:off x="7891483" y="340135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4" name="Oval 33"/>
          <p:cNvSpPr/>
          <p:nvPr/>
        </p:nvSpPr>
        <p:spPr>
          <a:xfrm>
            <a:off x="9204036" y="341862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2" name="Oval 31"/>
          <p:cNvSpPr/>
          <p:nvPr/>
        </p:nvSpPr>
        <p:spPr>
          <a:xfrm>
            <a:off x="3815661" y="3194113"/>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3" name="Oval 32"/>
          <p:cNvSpPr/>
          <p:nvPr/>
        </p:nvSpPr>
        <p:spPr>
          <a:xfrm>
            <a:off x="4230151" y="360860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40"/>
          <p:cNvSpPr/>
          <p:nvPr/>
        </p:nvSpPr>
        <p:spPr>
          <a:xfrm>
            <a:off x="4247422" y="3401359"/>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p:cNvSpPr/>
          <p:nvPr/>
        </p:nvSpPr>
        <p:spPr>
          <a:xfrm>
            <a:off x="4126529" y="3228654"/>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42"/>
          <p:cNvSpPr/>
          <p:nvPr/>
        </p:nvSpPr>
        <p:spPr>
          <a:xfrm>
            <a:off x="3815661" y="3453170"/>
            <a:ext cx="62172" cy="7293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cxnSp>
        <p:nvCxnSpPr>
          <p:cNvPr id="4" name="Straight Connector 3"/>
          <p:cNvCxnSpPr/>
          <p:nvPr/>
        </p:nvCxnSpPr>
        <p:spPr>
          <a:xfrm flipH="1">
            <a:off x="5377255" y="2711458"/>
            <a:ext cx="1151852" cy="153030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19280" y="2780539"/>
            <a:ext cx="1261536" cy="143344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itle 22"/>
          <p:cNvSpPr>
            <a:spLocks noGrp="1"/>
          </p:cNvSpPr>
          <p:nvPr>
            <p:ph type="title"/>
          </p:nvPr>
        </p:nvSpPr>
        <p:spPr/>
        <p:txBody>
          <a:bodyPr>
            <a:normAutofit/>
          </a:bodyPr>
          <a:lstStyle/>
          <a:p>
            <a:pPr defTabSz="1243493">
              <a:lnSpc>
                <a:spcPct val="100000"/>
              </a:lnSpc>
              <a:spcBef>
                <a:spcPts val="0"/>
              </a:spcBef>
            </a:pPr>
            <a:r>
              <a:rPr lang="en-US" kern="0" dirty="0">
                <a:solidFill>
                  <a:schemeClr val="tx1"/>
                </a:solidFill>
                <a:sym typeface="Arial"/>
              </a:rPr>
              <a:t>Our pipeline</a:t>
            </a:r>
          </a:p>
        </p:txBody>
      </p:sp>
      <p:sp>
        <p:nvSpPr>
          <p:cNvPr id="45" name="Title 22"/>
          <p:cNvSpPr txBox="1">
            <a:spLocks/>
          </p:cNvSpPr>
          <p:nvPr/>
        </p:nvSpPr>
        <p:spPr>
          <a:xfrm>
            <a:off x="3622792" y="3020063"/>
            <a:ext cx="5554673" cy="2909528"/>
          </a:xfrm>
          <a:prstGeom prst="rect">
            <a:avLst/>
          </a:prstGeom>
        </p:spPr>
        <p:txBody>
          <a:bodyPr vert="horz" lIns="93260" tIns="46630" rIns="93260" bIns="46630" rtlCol="0" anchor="b">
            <a:normAutofit/>
          </a:bodyPr>
          <a:lstStyle>
            <a:lvl1pPr algn="l" defTabSz="685800" rtl="0" eaLnBrk="1" latinLnBrk="0" hangingPunct="1">
              <a:lnSpc>
                <a:spcPct val="90000"/>
              </a:lnSpc>
              <a:spcBef>
                <a:spcPct val="0"/>
              </a:spcBef>
              <a:buNone/>
              <a:defRPr sz="4500" kern="1200">
                <a:solidFill>
                  <a:srgbClr val="27A5BE"/>
                </a:solidFill>
                <a:latin typeface="Segoe UI Light" charset="0"/>
                <a:ea typeface="Segoe UI Light" charset="0"/>
                <a:cs typeface="Segoe UI Light" charset="0"/>
              </a:defRPr>
            </a:lvl1pP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Let’s </a:t>
            </a:r>
            <a:r>
              <a:rPr kumimoji="0" lang="en-US" sz="4896" b="0" i="0" u="none" strike="noStrike" kern="0" cap="none" spc="0" normalizeH="0" baseline="0" noProof="0" dirty="0">
                <a:ln>
                  <a:noFill/>
                </a:ln>
                <a:solidFill>
                  <a:srgbClr val="5C2D91"/>
                </a:solidFill>
                <a:effectLst/>
                <a:uLnTx/>
                <a:uFillTx/>
                <a:latin typeface="Segoe UI Light" charset="0"/>
                <a:cs typeface="Segoe UI Light" charset="0"/>
                <a:sym typeface="Arial"/>
              </a:rPr>
              <a:t>speed</a:t>
            </a:r>
            <a:r>
              <a:rPr kumimoji="0" lang="en-US" sz="4896" b="0" i="0" u="none" strike="noStrike" kern="0" cap="none" spc="0" normalizeH="0" baseline="0" noProof="0" dirty="0">
                <a:ln>
                  <a:noFill/>
                </a:ln>
                <a:solidFill>
                  <a:srgbClr val="0078D7"/>
                </a:solidFill>
                <a:effectLst/>
                <a:uLnTx/>
                <a:uFillTx/>
                <a:latin typeface="Segoe UI Light" charset="0"/>
                <a:cs typeface="Segoe UI Light" charset="0"/>
                <a:sym typeface="Arial"/>
              </a:rPr>
              <a:t> it up</a:t>
            </a:r>
            <a:endParaRPr kumimoji="0" lang="en-US" sz="4896" b="0" i="0" u="none" strike="noStrike" kern="0" cap="none" spc="0" normalizeH="0" baseline="0" noProof="0" dirty="0">
              <a:ln>
                <a:noFill/>
              </a:ln>
              <a:solidFill>
                <a:srgbClr val="B4009E"/>
              </a:solidFill>
              <a:effectLst/>
              <a:uLnTx/>
              <a:uFillTx/>
              <a:latin typeface="Segoe UI Light" charset="0"/>
              <a:cs typeface="Segoe UI Light" charset="0"/>
              <a:sym typeface="Arial"/>
            </a:endParaRPr>
          </a:p>
        </p:txBody>
      </p:sp>
    </p:spTree>
    <p:extLst>
      <p:ext uri="{BB962C8B-B14F-4D97-AF65-F5344CB8AC3E}">
        <p14:creationId xmlns:p14="http://schemas.microsoft.com/office/powerpoint/2010/main" val="1976396052"/>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you remove testing, users notice</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182139" y="1933866"/>
            <a:ext cx="5801742" cy="1423740"/>
          </a:xfrm>
          <a:prstGeom prst="rect">
            <a:avLst/>
          </a:prstGeom>
        </p:spPr>
      </p:pic>
      <p:pic>
        <p:nvPicPr>
          <p:cNvPr id="10" name="Picture 9"/>
          <p:cNvPicPr>
            <a:picLocks noChangeAspect="1"/>
          </p:cNvPicPr>
          <p:nvPr/>
        </p:nvPicPr>
        <p:blipFill>
          <a:blip r:embed="rId4"/>
          <a:stretch>
            <a:fillRect/>
          </a:stretch>
        </p:blipFill>
        <p:spPr>
          <a:xfrm>
            <a:off x="724174" y="3644625"/>
            <a:ext cx="10452100" cy="2070100"/>
          </a:xfrm>
          <a:prstGeom prst="rect">
            <a:avLst/>
          </a:prstGeom>
        </p:spPr>
      </p:pic>
    </p:spTree>
    <p:extLst>
      <p:ext uri="{BB962C8B-B14F-4D97-AF65-F5344CB8AC3E}">
        <p14:creationId xmlns:p14="http://schemas.microsoft.com/office/powerpoint/2010/main" val="37573699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nvPr>
        </p:nvGraphicFramePr>
        <p:xfrm>
          <a:off x="1977330" y="1048776"/>
          <a:ext cx="8481814" cy="48969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p:nvPr>
            <p:extLst/>
          </p:nvPr>
        </p:nvGraphicFramePr>
        <p:xfrm>
          <a:off x="2057568" y="1096600"/>
          <a:ext cx="8289807" cy="5526538"/>
        </p:xfrm>
        <a:graphic>
          <a:graphicData uri="http://schemas.openxmlformats.org/drawingml/2006/chart">
            <c:chart xmlns:c="http://schemas.openxmlformats.org/drawingml/2006/chart" xmlns:r="http://schemas.openxmlformats.org/officeDocument/2006/relationships" r:id="rId4"/>
          </a:graphicData>
        </a:graphic>
      </p:graphicFrame>
      <p:sp>
        <p:nvSpPr>
          <p:cNvPr id="4" name="Title 3"/>
          <p:cNvSpPr>
            <a:spLocks noGrp="1"/>
          </p:cNvSpPr>
          <p:nvPr>
            <p:ph type="title"/>
          </p:nvPr>
        </p:nvSpPr>
        <p:spPr/>
        <p:txBody>
          <a:bodyPr/>
          <a:lstStyle/>
          <a:p>
            <a:r>
              <a:rPr lang="en-US" dirty="0"/>
              <a:t>Growth stopped</a:t>
            </a:r>
          </a:p>
        </p:txBody>
      </p:sp>
    </p:spTree>
    <p:extLst>
      <p:ext uri="{BB962C8B-B14F-4D97-AF65-F5344CB8AC3E}">
        <p14:creationId xmlns:p14="http://schemas.microsoft.com/office/powerpoint/2010/main" val="1409719171"/>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sp>
        <p:nvSpPr>
          <p:cNvPr id="7" name="Title 22"/>
          <p:cNvSpPr>
            <a:spLocks noGrp="1"/>
          </p:cNvSpPr>
          <p:nvPr>
            <p:ph type="title"/>
          </p:nvPr>
        </p:nvSpPr>
        <p:spPr/>
        <p:txBody>
          <a:bodyPr>
            <a:noAutofit/>
          </a:bodyPr>
          <a:lstStyle/>
          <a:p>
            <a:pPr defTabSz="1243493">
              <a:lnSpc>
                <a:spcPct val="100000"/>
              </a:lnSpc>
              <a:spcBef>
                <a:spcPts val="0"/>
              </a:spcBef>
            </a:pPr>
            <a:r>
              <a:rPr lang="en-US" kern="0" dirty="0">
                <a:solidFill>
                  <a:schemeClr val="tx1"/>
                </a:solidFill>
                <a:sym typeface="Arial"/>
              </a:rPr>
              <a:t>Failure to learn, failure to succeed</a:t>
            </a:r>
          </a:p>
        </p:txBody>
      </p:sp>
      <p:pic>
        <p:nvPicPr>
          <p:cNvPr id="21" name="Picture 20"/>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679062" y="2553843"/>
            <a:ext cx="2883097" cy="2883097"/>
          </a:xfrm>
          <a:prstGeom prst="rect">
            <a:avLst/>
          </a:prstGeom>
        </p:spPr>
      </p:pic>
    </p:spTree>
    <p:extLst>
      <p:ext uri="{BB962C8B-B14F-4D97-AF65-F5344CB8AC3E}">
        <p14:creationId xmlns:p14="http://schemas.microsoft.com/office/powerpoint/2010/main" val="1409517952"/>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t>Our competition was faster – and smarter</a:t>
            </a:r>
          </a:p>
        </p:txBody>
      </p:sp>
      <p:graphicFrame>
        <p:nvGraphicFramePr>
          <p:cNvPr id="13" name="Chart 12"/>
          <p:cNvGraphicFramePr>
            <a:graphicFrameLocks/>
          </p:cNvGraphicFramePr>
          <p:nvPr>
            <p:extLst/>
          </p:nvPr>
        </p:nvGraphicFramePr>
        <p:xfrm>
          <a:off x="1977330" y="1048776"/>
          <a:ext cx="8481814" cy="48969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p:nvPr>
            <p:extLst/>
          </p:nvPr>
        </p:nvGraphicFramePr>
        <p:xfrm>
          <a:off x="2073334" y="1113193"/>
          <a:ext cx="8289807" cy="55265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1955821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4717" y="153831"/>
            <a:ext cx="8067139" cy="6994525"/>
          </a:xfrm>
          <a:prstGeom prst="rect">
            <a:avLst/>
          </a:prstGeom>
        </p:spPr>
      </p:pic>
      <p:sp>
        <p:nvSpPr>
          <p:cNvPr id="7" name="Title 22"/>
          <p:cNvSpPr>
            <a:spLocks noGrp="1"/>
          </p:cNvSpPr>
          <p:nvPr>
            <p:ph type="title" idx="4294967295"/>
          </p:nvPr>
        </p:nvSpPr>
        <p:spPr>
          <a:xfrm>
            <a:off x="0" y="2125663"/>
            <a:ext cx="11887200" cy="1181100"/>
          </a:xfrm>
        </p:spPr>
        <p:txBody>
          <a:bodyPr/>
          <a:lstStyle/>
          <a:p>
            <a:pPr defTabSz="1243493">
              <a:lnSpc>
                <a:spcPct val="100000"/>
              </a:lnSpc>
              <a:spcBef>
                <a:spcPts val="0"/>
              </a:spcBef>
            </a:pPr>
            <a:r>
              <a:rPr lang="x-none" sz="4896" kern="0" dirty="0">
                <a:solidFill>
                  <a:schemeClr val="tx1"/>
                </a:solidFill>
                <a:sym typeface="Arial"/>
              </a:rPr>
              <a:t>How do you solve this problem?</a:t>
            </a:r>
          </a:p>
        </p:txBody>
      </p:sp>
    </p:spTree>
    <p:extLst>
      <p:ext uri="{BB962C8B-B14F-4D97-AF65-F5344CB8AC3E}">
        <p14:creationId xmlns:p14="http://schemas.microsoft.com/office/powerpoint/2010/main" val="135993709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Cross-Platform Mobile Development</a:t>
            </a:r>
          </a:p>
        </p:txBody>
      </p:sp>
      <p:sp>
        <p:nvSpPr>
          <p:cNvPr id="219" name="Shape 219"/>
          <p:cNvSpPr txBox="1">
            <a:spLocks noGrp="1"/>
          </p:cNvSpPr>
          <p:nvPr>
            <p:ph type="body" idx="1"/>
          </p:nvPr>
        </p:nvSpPr>
        <p:spPr>
          <a:xfrm>
            <a:off x="654999" y="2010927"/>
            <a:ext cx="5531759" cy="4562066"/>
          </a:xfrm>
          <a:prstGeom prst="rect">
            <a:avLst/>
          </a:prstGeom>
          <a:noFill/>
          <a:ln>
            <a:noFill/>
          </a:ln>
        </p:spPr>
        <p:txBody>
          <a:bodyPr vert="horz" wrap="square" lIns="0" tIns="0" rIns="0" bIns="0" rtlCol="0" anchor="t" anchorCtr="0">
            <a:noAutofit/>
          </a:bodyPr>
          <a:lstStyle/>
          <a:p>
            <a:pPr indent="-395069"/>
            <a:r>
              <a:rPr lang="en-US" dirty="0">
                <a:latin typeface="+mj-lt"/>
              </a:rPr>
              <a:t>Building High quality apps is hard</a:t>
            </a:r>
          </a:p>
          <a:p>
            <a:pPr indent="-395069">
              <a:buNone/>
            </a:pPr>
            <a:endParaRPr dirty="0">
              <a:latin typeface="+mj-lt"/>
            </a:endParaRPr>
          </a:p>
          <a:p>
            <a:pPr marL="1010338" lvl="1" indent="-388591">
              <a:buFont typeface="Arial"/>
              <a:buChar char="•"/>
            </a:pPr>
            <a:r>
              <a:rPr lang="en-US" sz="1904" dirty="0">
                <a:latin typeface="+mj-lt"/>
              </a:rPr>
              <a:t>Different presentation styles, interaction styles and software stack</a:t>
            </a:r>
          </a:p>
          <a:p>
            <a:pPr marL="1010338" lvl="1" indent="-388591">
              <a:buNone/>
            </a:pPr>
            <a:endParaRPr sz="1904" dirty="0">
              <a:latin typeface="+mj-lt"/>
            </a:endParaRPr>
          </a:p>
          <a:p>
            <a:pPr marL="1010338" lvl="1" indent="-388591">
              <a:buFont typeface="Arial"/>
              <a:buChar char="•"/>
            </a:pPr>
            <a:r>
              <a:rPr lang="en-US" sz="1904" dirty="0">
                <a:latin typeface="+mj-lt"/>
              </a:rPr>
              <a:t>Different screen sizes, input modes and hardware capabilities</a:t>
            </a:r>
          </a:p>
          <a:p>
            <a:pPr marL="1010338" lvl="1" indent="-388591">
              <a:buNone/>
            </a:pPr>
            <a:endParaRPr sz="1904" dirty="0">
              <a:latin typeface="+mj-lt"/>
            </a:endParaRPr>
          </a:p>
          <a:p>
            <a:pPr marL="1010338" lvl="1" indent="-388591">
              <a:buFont typeface="Arial"/>
              <a:buChar char="•"/>
            </a:pPr>
            <a:r>
              <a:rPr lang="en-US" sz="1904" dirty="0">
                <a:latin typeface="+mj-lt"/>
              </a:rPr>
              <a:t>New devices and OS versions are introduced multiple times per year</a:t>
            </a:r>
          </a:p>
          <a:p>
            <a:pPr marL="621746" lvl="1" indent="0">
              <a:buSzPct val="25000"/>
              <a:buNone/>
            </a:pPr>
            <a:endParaRPr sz="1904" dirty="0">
              <a:latin typeface="+mj-lt"/>
            </a:endParaRPr>
          </a:p>
          <a:p>
            <a:pPr marL="1010338" lvl="1" indent="-388591">
              <a:buFont typeface="Arial"/>
              <a:buChar char="•"/>
            </a:pPr>
            <a:r>
              <a:rPr lang="en-US" sz="1904" dirty="0">
                <a:latin typeface="+mj-lt"/>
              </a:rPr>
              <a:t>New consumer applications regularly</a:t>
            </a:r>
            <a:br>
              <a:rPr lang="en-US" sz="1904" dirty="0">
                <a:latin typeface="+mj-lt"/>
              </a:rPr>
            </a:br>
            <a:r>
              <a:rPr lang="en-US" sz="1904" dirty="0">
                <a:latin typeface="+mj-lt"/>
              </a:rPr>
              <a:t>extend and revise the standards and</a:t>
            </a:r>
            <a:br>
              <a:rPr lang="en-US" sz="1904" dirty="0">
                <a:latin typeface="+mj-lt"/>
              </a:rPr>
            </a:br>
            <a:r>
              <a:rPr lang="en-US" sz="1904" dirty="0">
                <a:latin typeface="+mj-lt"/>
              </a:rPr>
              <a:t>set the bar higher for good mobile</a:t>
            </a:r>
            <a:br>
              <a:rPr lang="en-US" sz="1904" dirty="0">
                <a:latin typeface="+mj-lt"/>
              </a:rPr>
            </a:br>
            <a:r>
              <a:rPr lang="en-US" sz="1904" dirty="0">
                <a:latin typeface="+mj-lt"/>
              </a:rPr>
              <a:t>applications</a:t>
            </a:r>
          </a:p>
        </p:txBody>
      </p:sp>
      <p:pic>
        <p:nvPicPr>
          <p:cNvPr id="220" name="Shape 220"/>
          <p:cNvPicPr preferRelativeResize="0"/>
          <p:nvPr/>
        </p:nvPicPr>
        <p:blipFill rotWithShape="1">
          <a:blip r:embed="rId3">
            <a:alphaModFix/>
          </a:blip>
          <a:srcRect/>
          <a:stretch/>
        </p:blipFill>
        <p:spPr>
          <a:xfrm>
            <a:off x="6325198" y="2010927"/>
            <a:ext cx="5514563" cy="3132108"/>
          </a:xfrm>
          <a:prstGeom prst="rect">
            <a:avLst/>
          </a:prstGeom>
          <a:noFill/>
          <a:ln>
            <a:noFill/>
          </a:ln>
        </p:spPr>
      </p:pic>
    </p:spTree>
    <p:extLst>
      <p:ext uri="{BB962C8B-B14F-4D97-AF65-F5344CB8AC3E}">
        <p14:creationId xmlns:p14="http://schemas.microsoft.com/office/powerpoint/2010/main" val="10625778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Implement Continuous Everything</a:t>
            </a:r>
          </a:p>
        </p:txBody>
      </p:sp>
      <p:sp>
        <p:nvSpPr>
          <p:cNvPr id="6" name="Text Placeholder 5"/>
          <p:cNvSpPr>
            <a:spLocks noGrp="1"/>
          </p:cNvSpPr>
          <p:nvPr>
            <p:ph type="body" sz="quarter" idx="10"/>
          </p:nvPr>
        </p:nvSpPr>
        <p:spPr>
          <a:xfrm>
            <a:off x="5994826" y="2876278"/>
            <a:ext cx="6169377" cy="1748171"/>
          </a:xfrm>
        </p:spPr>
        <p:txBody>
          <a:bodyPr vert="horz" wrap="square" lIns="146304" tIns="91440" rIns="146304" bIns="91440" rtlCol="0" anchor="t">
            <a:spAutoFit/>
          </a:bodyPr>
          <a:lstStyle/>
          <a:p>
            <a:r>
              <a:rPr lang="en-US" sz="3200" b="1" dirty="0"/>
              <a:t>Automate your entire mobile app lifecycle in a few easy steps</a:t>
            </a:r>
          </a:p>
          <a:p>
            <a:pPr lvl="1"/>
            <a:endParaRPr lang="en-US" dirty="0">
              <a:latin typeface="+mj-lt"/>
            </a:endParaRPr>
          </a:p>
          <a:p>
            <a:pPr lvl="1"/>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24" y="1486470"/>
            <a:ext cx="4985802" cy="4527788"/>
          </a:xfrm>
          <a:prstGeom prst="rect">
            <a:avLst/>
          </a:prstGeom>
        </p:spPr>
      </p:pic>
    </p:spTree>
    <p:extLst>
      <p:ext uri="{BB962C8B-B14F-4D97-AF65-F5344CB8AC3E}">
        <p14:creationId xmlns:p14="http://schemas.microsoft.com/office/powerpoint/2010/main" val="189999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Build five star apps</a:t>
            </a:r>
          </a:p>
        </p:txBody>
      </p:sp>
      <p:sp>
        <p:nvSpPr>
          <p:cNvPr id="6" name="Text Placeholder 5"/>
          <p:cNvSpPr>
            <a:spLocks noGrp="1"/>
          </p:cNvSpPr>
          <p:nvPr>
            <p:ph type="body" sz="quarter" idx="10"/>
          </p:nvPr>
        </p:nvSpPr>
        <p:spPr>
          <a:xfrm>
            <a:off x="274639" y="3011987"/>
            <a:ext cx="5867399" cy="1748171"/>
          </a:xfrm>
        </p:spPr>
        <p:txBody>
          <a:bodyPr/>
          <a:lstStyle/>
          <a:p>
            <a:r>
              <a:rPr lang="en-US" sz="3200" b="1" dirty="0"/>
              <a:t>Deliver apps that keep users coming back for more</a:t>
            </a:r>
            <a:endParaRPr lang="en-US" sz="3200" dirty="0"/>
          </a:p>
          <a:p>
            <a:pPr lvl="1"/>
            <a:endParaRPr lang="en-US" dirty="0">
              <a:latin typeface="+mj-lt"/>
            </a:endParaRPr>
          </a:p>
          <a:p>
            <a:pPr lvl="1"/>
            <a:endParaRPr lang="en-US" dirty="0">
              <a:latin typeface="+mj-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037" y="1568178"/>
            <a:ext cx="6101582" cy="3709485"/>
          </a:xfrm>
          <a:prstGeom prst="rect">
            <a:avLst/>
          </a:prstGeom>
        </p:spPr>
      </p:pic>
    </p:spTree>
    <p:extLst>
      <p:ext uri="{BB962C8B-B14F-4D97-AF65-F5344CB8AC3E}">
        <p14:creationId xmlns:p14="http://schemas.microsoft.com/office/powerpoint/2010/main" val="87035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Retain Flexibility &amp; Choice</a:t>
            </a:r>
          </a:p>
        </p:txBody>
      </p:sp>
      <p:sp>
        <p:nvSpPr>
          <p:cNvPr id="5" name="TextBox 4"/>
          <p:cNvSpPr txBox="1"/>
          <p:nvPr/>
        </p:nvSpPr>
        <p:spPr>
          <a:xfrm>
            <a:off x="5580602" y="3236449"/>
            <a:ext cx="6330349" cy="15142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1"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Move faster and increase quality with the tools you already use.</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1" i="0" u="none" strike="noStrike" kern="1200" cap="none" spc="0" normalizeH="0" baseline="0" noProof="0" dirty="0">
              <a:ln>
                <a:noFill/>
              </a:ln>
              <a:solidFill>
                <a:srgbClr val="002050"/>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532971" y="1588518"/>
            <a:ext cx="4810124" cy="4810124"/>
          </a:xfrm>
          <a:prstGeom prst="rect">
            <a:avLst/>
          </a:prstGeom>
        </p:spPr>
      </p:pic>
    </p:spTree>
    <p:extLst>
      <p:ext uri="{BB962C8B-B14F-4D97-AF65-F5344CB8AC3E}">
        <p14:creationId xmlns:p14="http://schemas.microsoft.com/office/powerpoint/2010/main" val="93515281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39534" y="2699997"/>
            <a:ext cx="1121888" cy="1526047"/>
          </a:xfrm>
          <a:prstGeom prst="rect">
            <a:avLst/>
          </a:prstGeom>
        </p:spPr>
      </p:pic>
      <p:pic>
        <p:nvPicPr>
          <p:cNvPr id="7" name="Picture 6"/>
          <p:cNvPicPr>
            <a:picLocks noChangeAspect="1"/>
          </p:cNvPicPr>
          <p:nvPr/>
        </p:nvPicPr>
        <p:blipFill>
          <a:blip r:embed="rId4"/>
          <a:stretch>
            <a:fillRect/>
          </a:stretch>
        </p:blipFill>
        <p:spPr>
          <a:xfrm>
            <a:off x="1618323" y="1632508"/>
            <a:ext cx="1527651" cy="541378"/>
          </a:xfrm>
          <a:prstGeom prst="rect">
            <a:avLst/>
          </a:prstGeom>
        </p:spPr>
      </p:pic>
      <p:pic>
        <p:nvPicPr>
          <p:cNvPr id="9" name="Picture 8"/>
          <p:cNvPicPr>
            <a:picLocks noChangeAspect="1"/>
          </p:cNvPicPr>
          <p:nvPr/>
        </p:nvPicPr>
        <p:blipFill>
          <a:blip r:embed="rId5"/>
          <a:stretch>
            <a:fillRect/>
          </a:stretch>
        </p:blipFill>
        <p:spPr>
          <a:xfrm>
            <a:off x="3658917" y="827005"/>
            <a:ext cx="1388289" cy="546738"/>
          </a:xfrm>
          <a:prstGeom prst="rect">
            <a:avLst/>
          </a:prstGeom>
        </p:spPr>
      </p:pic>
      <p:pic>
        <p:nvPicPr>
          <p:cNvPr id="10" name="Picture 9"/>
          <p:cNvPicPr>
            <a:picLocks noChangeAspect="1"/>
          </p:cNvPicPr>
          <p:nvPr/>
        </p:nvPicPr>
        <p:blipFill>
          <a:blip r:embed="rId6"/>
          <a:stretch>
            <a:fillRect/>
          </a:stretch>
        </p:blipFill>
        <p:spPr>
          <a:xfrm>
            <a:off x="5475700" y="1694450"/>
            <a:ext cx="2320962" cy="498497"/>
          </a:xfrm>
          <a:prstGeom prst="rect">
            <a:avLst/>
          </a:prstGeom>
        </p:spPr>
      </p:pic>
      <p:pic>
        <p:nvPicPr>
          <p:cNvPr id="14" name="Picture 13"/>
          <p:cNvPicPr>
            <a:picLocks noChangeAspect="1"/>
          </p:cNvPicPr>
          <p:nvPr/>
        </p:nvPicPr>
        <p:blipFill>
          <a:blip r:embed="rId7"/>
          <a:stretch>
            <a:fillRect/>
          </a:stretch>
        </p:blipFill>
        <p:spPr>
          <a:xfrm>
            <a:off x="7273365" y="718452"/>
            <a:ext cx="2197676" cy="498497"/>
          </a:xfrm>
          <a:prstGeom prst="rect">
            <a:avLst/>
          </a:prstGeom>
        </p:spPr>
      </p:pic>
      <p:grpSp>
        <p:nvGrpSpPr>
          <p:cNvPr id="18" name="Group 17"/>
          <p:cNvGrpSpPr/>
          <p:nvPr/>
        </p:nvGrpSpPr>
        <p:grpSpPr>
          <a:xfrm>
            <a:off x="9177425" y="1937779"/>
            <a:ext cx="2674370" cy="716131"/>
            <a:chOff x="1037953" y="299060"/>
            <a:chExt cx="1560164" cy="417774"/>
          </a:xfrm>
        </p:grpSpPr>
        <p:pic>
          <p:nvPicPr>
            <p:cNvPr id="17" name="Picture 16"/>
            <p:cNvPicPr>
              <a:picLocks noChangeAspect="1"/>
            </p:cNvPicPr>
            <p:nvPr/>
          </p:nvPicPr>
          <p:blipFill>
            <a:blip r:embed="rId8"/>
            <a:stretch>
              <a:fillRect/>
            </a:stretch>
          </p:blipFill>
          <p:spPr>
            <a:xfrm>
              <a:off x="1037953" y="299060"/>
              <a:ext cx="335160" cy="410400"/>
            </a:xfrm>
            <a:prstGeom prst="rect">
              <a:avLst/>
            </a:prstGeom>
          </p:spPr>
        </p:pic>
        <p:sp>
          <p:nvSpPr>
            <p:cNvPr id="53" name="TextBox 52"/>
            <p:cNvSpPr txBox="1"/>
            <p:nvPr/>
          </p:nvSpPr>
          <p:spPr>
            <a:xfrm>
              <a:off x="1428152" y="400033"/>
              <a:ext cx="1169965" cy="316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Live Update</a:t>
              </a:r>
            </a:p>
          </p:txBody>
        </p:sp>
      </p:grpSp>
      <p:grpSp>
        <p:nvGrpSpPr>
          <p:cNvPr id="19" name="Group 18"/>
          <p:cNvGrpSpPr/>
          <p:nvPr/>
        </p:nvGrpSpPr>
        <p:grpSpPr>
          <a:xfrm>
            <a:off x="9177425" y="3328232"/>
            <a:ext cx="2224489" cy="797290"/>
            <a:chOff x="788293" y="5082871"/>
            <a:chExt cx="1297714"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57465"/>
              <a:ext cx="781232" cy="316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Storage</a:t>
              </a:r>
            </a:p>
          </p:txBody>
        </p:sp>
      </p:grpSp>
      <p:grpSp>
        <p:nvGrpSpPr>
          <p:cNvPr id="21" name="Group 20"/>
          <p:cNvGrpSpPr/>
          <p:nvPr/>
        </p:nvGrpSpPr>
        <p:grpSpPr>
          <a:xfrm>
            <a:off x="518454" y="4549467"/>
            <a:ext cx="3854104" cy="855914"/>
            <a:chOff x="945613" y="3735903"/>
            <a:chExt cx="2248394"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42546"/>
              <a:ext cx="1762889" cy="316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Push Notifications</a:t>
              </a:r>
            </a:p>
          </p:txBody>
        </p:sp>
      </p:grpSp>
      <p:grpSp>
        <p:nvGrpSpPr>
          <p:cNvPr id="22" name="Group 21"/>
          <p:cNvGrpSpPr/>
          <p:nvPr/>
        </p:nvGrpSpPr>
        <p:grpSpPr>
          <a:xfrm>
            <a:off x="687790" y="3128841"/>
            <a:ext cx="3490337" cy="656591"/>
            <a:chOff x="398413" y="3007109"/>
            <a:chExt cx="2036179" cy="383040"/>
          </a:xfrm>
        </p:grpSpPr>
        <p:sp>
          <p:nvSpPr>
            <p:cNvPr id="63" name="TextBox 62"/>
            <p:cNvSpPr txBox="1"/>
            <p:nvPr/>
          </p:nvSpPr>
          <p:spPr>
            <a:xfrm>
              <a:off x="857364" y="3022972"/>
              <a:ext cx="1577228" cy="316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4" name="Group 23"/>
          <p:cNvGrpSpPr/>
          <p:nvPr/>
        </p:nvGrpSpPr>
        <p:grpSpPr>
          <a:xfrm>
            <a:off x="8079795" y="5014235"/>
            <a:ext cx="2247717" cy="937987"/>
            <a:chOff x="10310502" y="2808057"/>
            <a:chExt cx="1311266" cy="547200"/>
          </a:xfrm>
        </p:grpSpPr>
        <p:sp>
          <p:nvSpPr>
            <p:cNvPr id="50" name="TextBox 49"/>
            <p:cNvSpPr txBox="1"/>
            <p:nvPr/>
          </p:nvSpPr>
          <p:spPr>
            <a:xfrm>
              <a:off x="10849017" y="2925025"/>
              <a:ext cx="772751" cy="3168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Identity</a:t>
              </a:r>
            </a:p>
          </p:txBody>
        </p:sp>
        <p:pic>
          <p:nvPicPr>
            <p:cNvPr id="80" name="Picture 79"/>
            <p:cNvPicPr>
              <a:picLocks noChangeAspect="1"/>
            </p:cNvPicPr>
            <p:nvPr/>
          </p:nvPicPr>
          <p:blipFill>
            <a:blip r:embed="rId12"/>
            <a:stretch>
              <a:fillRect/>
            </a:stretch>
          </p:blipFill>
          <p:spPr>
            <a:xfrm>
              <a:off x="10310502" y="2808057"/>
              <a:ext cx="547200" cy="547200"/>
            </a:xfrm>
            <a:prstGeom prst="rect">
              <a:avLst/>
            </a:prstGeom>
          </p:spPr>
        </p:pic>
      </p:grpSp>
      <p:grpSp>
        <p:nvGrpSpPr>
          <p:cNvPr id="94" name="Group 93"/>
          <p:cNvGrpSpPr/>
          <p:nvPr/>
        </p:nvGrpSpPr>
        <p:grpSpPr>
          <a:xfrm>
            <a:off x="5176786" y="5530240"/>
            <a:ext cx="1944743" cy="751759"/>
            <a:chOff x="2716950" y="3143371"/>
            <a:chExt cx="1149905" cy="444507"/>
          </a:xfrm>
        </p:grpSpPr>
        <p:sp>
          <p:nvSpPr>
            <p:cNvPr id="95" name="TextBox 94"/>
            <p:cNvSpPr txBox="1"/>
            <p:nvPr/>
          </p:nvSpPr>
          <p:spPr>
            <a:xfrm>
              <a:off x="3220866" y="3164621"/>
              <a:ext cx="645989" cy="321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Tables</a:t>
              </a:r>
            </a:p>
          </p:txBody>
        </p:sp>
        <p:pic>
          <p:nvPicPr>
            <p:cNvPr id="96" name="Picture 95"/>
            <p:cNvPicPr>
              <a:picLocks noChangeAspect="1"/>
            </p:cNvPicPr>
            <p:nvPr/>
          </p:nvPicPr>
          <p:blipFill>
            <a:blip r:embed="rId13"/>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4"/>
          <a:stretch>
            <a:fillRect/>
          </a:stretch>
        </p:blipFill>
        <p:spPr>
          <a:xfrm>
            <a:off x="4646546" y="2678245"/>
            <a:ext cx="3110688" cy="2003849"/>
          </a:xfrm>
          <a:prstGeom prst="rect">
            <a:avLst/>
          </a:prstGeom>
        </p:spPr>
      </p:pic>
    </p:spTree>
    <p:extLst>
      <p:ext uri="{BB962C8B-B14F-4D97-AF65-F5344CB8AC3E}">
        <p14:creationId xmlns:p14="http://schemas.microsoft.com/office/powerpoint/2010/main" val="1793734300"/>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Rounded Corners 66"/>
          <p:cNvSpPr/>
          <p:nvPr/>
        </p:nvSpPr>
        <p:spPr>
          <a:xfrm>
            <a:off x="1616334" y="801888"/>
            <a:ext cx="9254866" cy="2705522"/>
          </a:xfrm>
          <a:prstGeom prst="roundRect">
            <a:avLst>
              <a:gd name="adj" fmla="val 13598"/>
            </a:avLst>
          </a:prstGeom>
          <a:solidFill>
            <a:schemeClr val="accent2"/>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752" tIns="51752" rIns="51752" bIns="51752" numCol="1" spcCol="38100" rtlCol="0" anchor="ctr">
            <a:noAutofit/>
          </a:bodyPr>
          <a:lstStyle/>
          <a:p>
            <a:pPr marL="0" marR="0" lvl="0" indent="0" algn="ctr" defTabSz="841001" rtl="0" eaLnBrk="1" fontAlgn="auto" latinLnBrk="0" hangingPunct="0">
              <a:lnSpc>
                <a:spcPct val="100000"/>
              </a:lnSpc>
              <a:spcBef>
                <a:spcPts val="0"/>
              </a:spcBef>
              <a:spcAft>
                <a:spcPts val="0"/>
              </a:spcAft>
              <a:buClrTx/>
              <a:buSzTx/>
              <a:buFontTx/>
              <a:buNone/>
              <a:tabLst/>
              <a:defRPr/>
            </a:pPr>
            <a:endParaRPr kumimoji="0" lang="en-US" sz="3260" b="0" i="0" u="none" strike="noStrike" kern="1200" cap="none" spc="0" normalizeH="0" baseline="0" noProof="0">
              <a:ln>
                <a:noFill/>
              </a:ln>
              <a:solidFill>
                <a:srgbClr val="FFFFFF"/>
              </a:solidFill>
              <a:effectLst/>
              <a:uLnTx/>
              <a:uFillTx/>
              <a:latin typeface="Segoe UI"/>
              <a:ea typeface="+mn-ea"/>
              <a:cs typeface="+mn-cs"/>
              <a:sym typeface="Helvetica Light"/>
            </a:endParaRPr>
          </a:p>
        </p:txBody>
      </p:sp>
      <p:pic>
        <p:nvPicPr>
          <p:cNvPr id="5" name="Picture 4"/>
          <p:cNvPicPr>
            <a:picLocks noChangeAspect="1"/>
          </p:cNvPicPr>
          <p:nvPr/>
        </p:nvPicPr>
        <p:blipFill>
          <a:blip r:embed="rId3"/>
          <a:stretch>
            <a:fillRect/>
          </a:stretch>
        </p:blipFill>
        <p:spPr>
          <a:xfrm>
            <a:off x="7539534" y="4443855"/>
            <a:ext cx="1121888" cy="1526047"/>
          </a:xfrm>
          <a:prstGeom prst="rect">
            <a:avLst/>
          </a:prstGeom>
        </p:spPr>
      </p:pic>
      <p:pic>
        <p:nvPicPr>
          <p:cNvPr id="7" name="Picture 6"/>
          <p:cNvPicPr>
            <a:picLocks noChangeAspect="1"/>
          </p:cNvPicPr>
          <p:nvPr/>
        </p:nvPicPr>
        <p:blipFill>
          <a:blip r:embed="rId4"/>
          <a:stretch>
            <a:fillRect/>
          </a:stretch>
        </p:blipFill>
        <p:spPr>
          <a:xfrm>
            <a:off x="2192170" y="1183894"/>
            <a:ext cx="893151" cy="316520"/>
          </a:xfrm>
          <a:prstGeom prst="rect">
            <a:avLst/>
          </a:prstGeom>
        </p:spPr>
      </p:pic>
      <p:pic>
        <p:nvPicPr>
          <p:cNvPr id="9" name="Picture 8"/>
          <p:cNvPicPr>
            <a:picLocks noChangeAspect="1"/>
          </p:cNvPicPr>
          <p:nvPr/>
        </p:nvPicPr>
        <p:blipFill>
          <a:blip r:embed="rId5"/>
          <a:stretch>
            <a:fillRect/>
          </a:stretch>
        </p:blipFill>
        <p:spPr>
          <a:xfrm>
            <a:off x="3544790" y="1182327"/>
            <a:ext cx="811672" cy="319654"/>
          </a:xfrm>
          <a:prstGeom prst="rect">
            <a:avLst/>
          </a:prstGeom>
        </p:spPr>
      </p:pic>
      <p:pic>
        <p:nvPicPr>
          <p:cNvPr id="10" name="Picture 9"/>
          <p:cNvPicPr>
            <a:picLocks noChangeAspect="1"/>
          </p:cNvPicPr>
          <p:nvPr/>
        </p:nvPicPr>
        <p:blipFill>
          <a:blip r:embed="rId6"/>
          <a:stretch>
            <a:fillRect/>
          </a:stretch>
        </p:blipFill>
        <p:spPr>
          <a:xfrm>
            <a:off x="9012162" y="1160805"/>
            <a:ext cx="1356965" cy="291449"/>
          </a:xfrm>
          <a:prstGeom prst="rect">
            <a:avLst/>
          </a:prstGeom>
        </p:spPr>
      </p:pic>
      <p:pic>
        <p:nvPicPr>
          <p:cNvPr id="14" name="Picture 13"/>
          <p:cNvPicPr>
            <a:picLocks noChangeAspect="1"/>
          </p:cNvPicPr>
          <p:nvPr/>
        </p:nvPicPr>
        <p:blipFill>
          <a:blip r:embed="rId7"/>
          <a:stretch>
            <a:fillRect/>
          </a:stretch>
        </p:blipFill>
        <p:spPr>
          <a:xfrm>
            <a:off x="4884466" y="1184555"/>
            <a:ext cx="1284885" cy="291449"/>
          </a:xfrm>
          <a:prstGeom prst="rect">
            <a:avLst/>
          </a:prstGeom>
        </p:spPr>
      </p:pic>
      <p:grpSp>
        <p:nvGrpSpPr>
          <p:cNvPr id="18" name="Group 17"/>
          <p:cNvGrpSpPr/>
          <p:nvPr/>
        </p:nvGrpSpPr>
        <p:grpSpPr>
          <a:xfrm>
            <a:off x="5738386" y="2605735"/>
            <a:ext cx="1552221" cy="437477"/>
            <a:chOff x="1069143" y="299060"/>
            <a:chExt cx="1548823" cy="436520"/>
          </a:xfrm>
        </p:grpSpPr>
        <p:pic>
          <p:nvPicPr>
            <p:cNvPr id="17" name="Picture 16"/>
            <p:cNvPicPr>
              <a:picLocks noChangeAspect="1"/>
            </p:cNvPicPr>
            <p:nvPr/>
          </p:nvPicPr>
          <p:blipFill>
            <a:blip r:embed="rId8"/>
            <a:stretch>
              <a:fillRect/>
            </a:stretch>
          </p:blipFill>
          <p:spPr>
            <a:xfrm>
              <a:off x="1069143" y="299060"/>
              <a:ext cx="335160" cy="410400"/>
            </a:xfrm>
            <a:prstGeom prst="rect">
              <a:avLst/>
            </a:prstGeom>
          </p:spPr>
        </p:pic>
        <p:sp>
          <p:nvSpPr>
            <p:cNvPr id="53" name="TextBox 52"/>
            <p:cNvSpPr txBox="1"/>
            <p:nvPr/>
          </p:nvSpPr>
          <p:spPr>
            <a:xfrm>
              <a:off x="1428152" y="381288"/>
              <a:ext cx="1189814" cy="354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Live Update</a:t>
              </a:r>
            </a:p>
          </p:txBody>
        </p:sp>
      </p:grpSp>
      <p:grpSp>
        <p:nvGrpSpPr>
          <p:cNvPr id="19" name="Group 18"/>
          <p:cNvGrpSpPr/>
          <p:nvPr/>
        </p:nvGrpSpPr>
        <p:grpSpPr>
          <a:xfrm>
            <a:off x="9094668" y="2627028"/>
            <a:ext cx="1326524" cy="466140"/>
            <a:chOff x="788293" y="5082871"/>
            <a:chExt cx="1323618" cy="465120"/>
          </a:xfrm>
        </p:grpSpPr>
        <p:pic>
          <p:nvPicPr>
            <p:cNvPr id="11" name="Picture 10"/>
            <p:cNvPicPr>
              <a:picLocks noChangeAspect="1"/>
            </p:cNvPicPr>
            <p:nvPr/>
          </p:nvPicPr>
          <p:blipFill>
            <a:blip r:embed="rId9"/>
            <a:stretch>
              <a:fillRect/>
            </a:stretch>
          </p:blipFill>
          <p:spPr>
            <a:xfrm>
              <a:off x="788293" y="5082871"/>
              <a:ext cx="499320" cy="465120"/>
            </a:xfrm>
            <a:prstGeom prst="rect">
              <a:avLst/>
            </a:prstGeom>
          </p:spPr>
        </p:pic>
        <p:sp>
          <p:nvSpPr>
            <p:cNvPr id="56" name="TextBox 55"/>
            <p:cNvSpPr txBox="1"/>
            <p:nvPr/>
          </p:nvSpPr>
          <p:spPr>
            <a:xfrm>
              <a:off x="1304775" y="5138719"/>
              <a:ext cx="807136" cy="3542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Storage</a:t>
              </a:r>
            </a:p>
          </p:txBody>
        </p:sp>
      </p:grpSp>
      <p:grpSp>
        <p:nvGrpSpPr>
          <p:cNvPr id="21" name="Group 20"/>
          <p:cNvGrpSpPr/>
          <p:nvPr/>
        </p:nvGrpSpPr>
        <p:grpSpPr>
          <a:xfrm>
            <a:off x="6543347" y="1068196"/>
            <a:ext cx="2259519" cy="500416"/>
            <a:chOff x="945613" y="3735903"/>
            <a:chExt cx="2254573" cy="499320"/>
          </a:xfrm>
        </p:grpSpPr>
        <p:pic>
          <p:nvPicPr>
            <p:cNvPr id="12" name="Picture 11"/>
            <p:cNvPicPr>
              <a:picLocks noChangeAspect="1"/>
            </p:cNvPicPr>
            <p:nvPr/>
          </p:nvPicPr>
          <p:blipFill>
            <a:blip r:embed="rId10"/>
            <a:stretch>
              <a:fillRect/>
            </a:stretch>
          </p:blipFill>
          <p:spPr>
            <a:xfrm>
              <a:off x="945613" y="3735903"/>
              <a:ext cx="519840" cy="499320"/>
            </a:xfrm>
            <a:prstGeom prst="rect">
              <a:avLst/>
            </a:prstGeom>
          </p:spPr>
        </p:pic>
        <p:sp>
          <p:nvSpPr>
            <p:cNvPr id="77" name="TextBox 76"/>
            <p:cNvSpPr txBox="1"/>
            <p:nvPr/>
          </p:nvSpPr>
          <p:spPr>
            <a:xfrm>
              <a:off x="1431118" y="3823799"/>
              <a:ext cx="1769068" cy="3542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Push Notifications</a:t>
              </a:r>
            </a:p>
          </p:txBody>
        </p:sp>
      </p:grpSp>
      <p:grpSp>
        <p:nvGrpSpPr>
          <p:cNvPr id="22" name="Group 21"/>
          <p:cNvGrpSpPr/>
          <p:nvPr/>
        </p:nvGrpSpPr>
        <p:grpSpPr>
          <a:xfrm>
            <a:off x="2143437" y="2678589"/>
            <a:ext cx="2050565" cy="386769"/>
            <a:chOff x="398413" y="3004227"/>
            <a:chExt cx="2046075" cy="385922"/>
          </a:xfrm>
        </p:grpSpPr>
        <p:sp>
          <p:nvSpPr>
            <p:cNvPr id="63" name="TextBox 62"/>
            <p:cNvSpPr txBox="1"/>
            <p:nvPr/>
          </p:nvSpPr>
          <p:spPr>
            <a:xfrm>
              <a:off x="857364" y="3004227"/>
              <a:ext cx="1587124" cy="3542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1"/>
            <a:stretch>
              <a:fillRect/>
            </a:stretch>
          </p:blipFill>
          <p:spPr>
            <a:xfrm>
              <a:off x="398413" y="3007109"/>
              <a:ext cx="389880" cy="383040"/>
            </a:xfrm>
            <a:prstGeom prst="rect">
              <a:avLst/>
            </a:prstGeom>
          </p:spPr>
        </p:pic>
      </p:grpSp>
      <p:grpSp>
        <p:nvGrpSpPr>
          <p:cNvPr id="24" name="Group 23"/>
          <p:cNvGrpSpPr/>
          <p:nvPr/>
        </p:nvGrpSpPr>
        <p:grpSpPr>
          <a:xfrm>
            <a:off x="7510439" y="2585898"/>
            <a:ext cx="1343934" cy="548400"/>
            <a:chOff x="10310502" y="2808057"/>
            <a:chExt cx="1340992" cy="547200"/>
          </a:xfrm>
        </p:grpSpPr>
        <p:sp>
          <p:nvSpPr>
            <p:cNvPr id="50" name="TextBox 49"/>
            <p:cNvSpPr txBox="1"/>
            <p:nvPr/>
          </p:nvSpPr>
          <p:spPr>
            <a:xfrm>
              <a:off x="10849021" y="2906278"/>
              <a:ext cx="802473" cy="3542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Identity</a:t>
              </a:r>
            </a:p>
          </p:txBody>
        </p:sp>
        <p:pic>
          <p:nvPicPr>
            <p:cNvPr id="80" name="Picture 79"/>
            <p:cNvPicPr>
              <a:picLocks noChangeAspect="1"/>
            </p:cNvPicPr>
            <p:nvPr/>
          </p:nvPicPr>
          <p:blipFill>
            <a:blip r:embed="rId12"/>
            <a:stretch>
              <a:fillRect/>
            </a:stretch>
          </p:blipFill>
          <p:spPr>
            <a:xfrm>
              <a:off x="10310502" y="2808057"/>
              <a:ext cx="547200" cy="547200"/>
            </a:xfrm>
            <a:prstGeom prst="rect">
              <a:avLst/>
            </a:prstGeom>
          </p:spPr>
        </p:pic>
      </p:grpSp>
      <p:grpSp>
        <p:nvGrpSpPr>
          <p:cNvPr id="3" name="Group 2"/>
          <p:cNvGrpSpPr/>
          <p:nvPr/>
        </p:nvGrpSpPr>
        <p:grpSpPr>
          <a:xfrm>
            <a:off x="4318306" y="2681177"/>
            <a:ext cx="1182010" cy="452842"/>
            <a:chOff x="2716950" y="3143371"/>
            <a:chExt cx="1160255" cy="444507"/>
          </a:xfrm>
        </p:grpSpPr>
        <p:sp>
          <p:nvSpPr>
            <p:cNvPr id="52" name="TextBox 51"/>
            <p:cNvSpPr txBox="1"/>
            <p:nvPr/>
          </p:nvSpPr>
          <p:spPr>
            <a:xfrm>
              <a:off x="3220867" y="3143507"/>
              <a:ext cx="656338" cy="348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l" defTabSz="841001" rtl="0" eaLnBrk="1" fontAlgn="auto" latinLnBrk="0" hangingPunct="0">
                <a:lnSpc>
                  <a:spcPct val="100000"/>
                </a:lnSpc>
                <a:spcBef>
                  <a:spcPts val="0"/>
                </a:spcBef>
                <a:spcAft>
                  <a:spcPts val="0"/>
                </a:spcAft>
                <a:buClrTx/>
                <a:buSzTx/>
                <a:buFontTx/>
                <a:buNone/>
                <a:tabLst/>
                <a:defRPr/>
              </a:pPr>
              <a:r>
                <a:rPr kumimoji="0" lang="en-US" sz="163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Tables</a:t>
              </a:r>
            </a:p>
          </p:txBody>
        </p:sp>
        <p:pic>
          <p:nvPicPr>
            <p:cNvPr id="58" name="Picture 57"/>
            <p:cNvPicPr>
              <a:picLocks noChangeAspect="1"/>
            </p:cNvPicPr>
            <p:nvPr/>
          </p:nvPicPr>
          <p:blipFill>
            <a:blip r:embed="rId13"/>
            <a:stretch>
              <a:fillRect/>
            </a:stretch>
          </p:blipFill>
          <p:spPr>
            <a:xfrm>
              <a:off x="2716950" y="3143371"/>
              <a:ext cx="510710" cy="444507"/>
            </a:xfrm>
            <a:prstGeom prst="rect">
              <a:avLst/>
            </a:prstGeom>
          </p:spPr>
        </p:pic>
      </p:grpSp>
      <p:sp>
        <p:nvSpPr>
          <p:cNvPr id="68" name="TextBox 67"/>
          <p:cNvSpPr txBox="1"/>
          <p:nvPr/>
        </p:nvSpPr>
        <p:spPr>
          <a:xfrm>
            <a:off x="3911627" y="1653349"/>
            <a:ext cx="4571946" cy="5430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ctr" defTabSz="841001" rtl="0" eaLnBrk="1" fontAlgn="auto" latinLnBrk="0" hangingPunct="0">
              <a:lnSpc>
                <a:spcPct val="100000"/>
              </a:lnSpc>
              <a:spcBef>
                <a:spcPts val="0"/>
              </a:spcBef>
              <a:spcAft>
                <a:spcPts val="0"/>
              </a:spcAft>
              <a:buClrTx/>
              <a:buSzTx/>
              <a:buFontTx/>
              <a:buNone/>
              <a:tabLst/>
              <a:defRPr/>
            </a:pPr>
            <a:r>
              <a:rPr kumimoji="0" lang="en-US" sz="2853"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sym typeface="Helvetica Light"/>
              </a:rPr>
              <a:t>Visual Studio Mobile Center</a:t>
            </a:r>
          </a:p>
        </p:txBody>
      </p:sp>
      <p:sp>
        <p:nvSpPr>
          <p:cNvPr id="69" name="TextBox 68"/>
          <p:cNvSpPr txBox="1"/>
          <p:nvPr/>
        </p:nvSpPr>
        <p:spPr>
          <a:xfrm>
            <a:off x="4500868" y="2106700"/>
            <a:ext cx="3393476" cy="3864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752" tIns="51752" rIns="51752" bIns="51752" numCol="1" spcCol="38100" rtlCol="0" anchor="ctr">
            <a:spAutoFit/>
          </a:bodyPr>
          <a:lstStyle/>
          <a:p>
            <a:pPr marL="0" marR="0" lvl="0" indent="0" algn="ctr" defTabSz="841001" rtl="0" eaLnBrk="1" fontAlgn="auto" latinLnBrk="0" hangingPunct="0">
              <a:lnSpc>
                <a:spcPct val="100000"/>
              </a:lnSpc>
              <a:spcBef>
                <a:spcPts val="0"/>
              </a:spcBef>
              <a:spcAft>
                <a:spcPts val="0"/>
              </a:spcAft>
              <a:buClrTx/>
              <a:buSzTx/>
              <a:buFontTx/>
              <a:buNone/>
              <a:tabLst/>
              <a:defRPr/>
            </a:pPr>
            <a:r>
              <a:rPr kumimoji="0" lang="en-US" sz="1834" b="0" i="0" u="none" strike="noStrike" kern="1200" cap="none" spc="0" normalizeH="0" baseline="0" noProof="0">
                <a:ln>
                  <a:noFill/>
                </a:ln>
                <a:solidFill>
                  <a:srgbClr val="4EB1FF"/>
                </a:solidFill>
                <a:effectLst/>
                <a:uLnTx/>
                <a:uFillTx/>
                <a:latin typeface="Segoe UI"/>
                <a:ea typeface="+mn-ea"/>
                <a:cs typeface="Segoe UI" panose="020B0502040204020203" pitchFamily="34" charset="0"/>
                <a:sym typeface="Helvetica Light"/>
              </a:rPr>
              <a:t>Mission control for mobile apps</a:t>
            </a:r>
          </a:p>
        </p:txBody>
      </p:sp>
      <p:pic>
        <p:nvPicPr>
          <p:cNvPr id="73" name="Picture 72"/>
          <p:cNvPicPr>
            <a:picLocks noChangeAspect="1"/>
          </p:cNvPicPr>
          <p:nvPr/>
        </p:nvPicPr>
        <p:blipFill>
          <a:blip r:embed="rId14"/>
          <a:stretch>
            <a:fillRect/>
          </a:stretch>
        </p:blipFill>
        <p:spPr>
          <a:xfrm>
            <a:off x="4646546" y="4557562"/>
            <a:ext cx="3110688" cy="2003849"/>
          </a:xfrm>
          <a:prstGeom prst="rect">
            <a:avLst/>
          </a:prstGeom>
        </p:spPr>
      </p:pic>
      <p:cxnSp>
        <p:nvCxnSpPr>
          <p:cNvPr id="75" name="Straight Connector 74"/>
          <p:cNvCxnSpPr>
            <a:cxnSpLocks/>
            <a:endCxn id="73" idx="0"/>
          </p:cNvCxnSpPr>
          <p:nvPr/>
        </p:nvCxnSpPr>
        <p:spPr>
          <a:xfrm>
            <a:off x="6201890" y="3355790"/>
            <a:ext cx="0" cy="1201771"/>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6841149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500"/>
                                        <p:tgtEl>
                                          <p:spTgt spid="69"/>
                                        </p:tgtEl>
                                      </p:cBhvr>
                                    </p:animEffect>
                                  </p:childTnLst>
                                </p:cTn>
                              </p:par>
                            </p:childTnLst>
                          </p:cTn>
                        </p:par>
                        <p:par>
                          <p:cTn id="48" fill="hold">
                            <p:stCondLst>
                              <p:cond delay="1500"/>
                            </p:stCondLst>
                            <p:childTnLst>
                              <p:par>
                                <p:cTn id="49" presetID="22" presetClass="entr" presetSubtype="4"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down)">
                                      <p:cBhvr>
                                        <p:cTn id="51" dur="500"/>
                                        <p:tgtEl>
                                          <p:spTgt spid="75"/>
                                        </p:tgtEl>
                                      </p:cBhvr>
                                    </p:animEffect>
                                  </p:childTnLst>
                                </p:cTn>
                              </p:par>
                              <p:par>
                                <p:cTn id="52" presetID="10" presetClass="exit" presetSubtype="0" fill="hold" nodeType="withEffect">
                                  <p:stCondLst>
                                    <p:cond delay="250"/>
                                  </p:stCondLst>
                                  <p:childTnLst>
                                    <p:animEffect transition="out" filter="fade">
                                      <p:cBhvr>
                                        <p:cTn id="53" dur="500"/>
                                        <p:tgtEl>
                                          <p:spTgt spid="5"/>
                                        </p:tgtEl>
                                      </p:cBhvr>
                                    </p:animEffect>
                                    <p:set>
                                      <p:cBhvr>
                                        <p:cTn id="5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1654" y="2412125"/>
            <a:ext cx="8179162" cy="1994392"/>
          </a:xfrm>
          <a:prstGeom prst="rect">
            <a:avLst/>
          </a:prstGeom>
          <a:noFill/>
        </p:spPr>
        <p:txBody>
          <a:bodyPr wrap="none" lIns="182880" tIns="146304" rIns="182880" bIns="146304" rtlCol="0">
            <a:spAutoFit/>
          </a:bodyPr>
          <a:lstStyle/>
          <a:p>
            <a:pPr marL="0" marR="0" lvl="0" indent="0" algn="ctr" defTabSz="1243493" rtl="0" eaLnBrk="1" fontAlgn="auto" latinLnBrk="0" hangingPunct="1">
              <a:lnSpc>
                <a:spcPct val="115000"/>
              </a:lnSpc>
              <a:spcBef>
                <a:spcPts val="0"/>
              </a:spcBef>
              <a:spcAft>
                <a:spcPts val="0"/>
              </a:spcAft>
              <a:buClr>
                <a:prstClr val="black"/>
              </a:buClr>
              <a:buSzTx/>
              <a:buFontTx/>
              <a:buNone/>
              <a:tabLst/>
              <a:defRPr/>
            </a:pPr>
            <a:r>
              <a:rPr kumimoji="0" lang="en" sz="4800" b="0" i="0" u="none" strike="noStrike" kern="0" cap="none" spc="0" normalizeH="0" baseline="0" noProof="0" dirty="0">
                <a:ln>
                  <a:noFill/>
                </a:ln>
                <a:solidFill>
                  <a:prstClr val="black">
                    <a:lumMod val="50000"/>
                    <a:lumOff val="50000"/>
                  </a:prstClr>
                </a:solidFill>
                <a:effectLst/>
                <a:uLnTx/>
                <a:uFillTx/>
                <a:latin typeface="Segoe UI Light" charset="0"/>
                <a:ea typeface="Segoe UI Light" charset="0"/>
                <a:cs typeface="Segoe UI Light" charset="0"/>
                <a:sym typeface="Roboto"/>
              </a:rPr>
              <a:t>Delivering continuously means </a:t>
            </a:r>
          </a:p>
          <a:p>
            <a:pPr marL="0" marR="0" lvl="0" indent="0" algn="ctr" defTabSz="1243493" rtl="0" eaLnBrk="1" fontAlgn="auto" latinLnBrk="0" hangingPunct="1">
              <a:lnSpc>
                <a:spcPct val="115000"/>
              </a:lnSpc>
              <a:spcBef>
                <a:spcPts val="0"/>
              </a:spcBef>
              <a:spcAft>
                <a:spcPts val="0"/>
              </a:spcAft>
              <a:buClr>
                <a:prstClr val="black"/>
              </a:buClr>
              <a:buSzTx/>
              <a:buFontTx/>
              <a:buNone/>
              <a:tabLst/>
              <a:defRPr/>
            </a:pPr>
            <a:r>
              <a:rPr kumimoji="0" lang="en" sz="4800" b="0" i="0" u="none" strike="noStrike" kern="0" cap="none" spc="0" normalizeH="0" baseline="0" noProof="0" dirty="0">
                <a:ln>
                  <a:noFill/>
                </a:ln>
                <a:solidFill>
                  <a:prstClr val="black">
                    <a:lumMod val="50000"/>
                    <a:lumOff val="50000"/>
                  </a:prstClr>
                </a:solidFill>
                <a:effectLst/>
                <a:uLnTx/>
                <a:uFillTx/>
                <a:latin typeface="Segoe UI Light" charset="0"/>
                <a:ea typeface="Segoe UI Light" charset="0"/>
                <a:cs typeface="Segoe UI Light" charset="0"/>
                <a:sym typeface="Roboto"/>
              </a:rPr>
              <a:t>learning continuously</a:t>
            </a:r>
            <a:endParaRPr kumimoji="0" lang="en-US" sz="48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7062" y="-241723"/>
            <a:ext cx="2883097" cy="2883097"/>
          </a:xfrm>
          <a:prstGeom prst="rect">
            <a:avLst/>
          </a:prstGeom>
        </p:spPr>
      </p:pic>
    </p:spTree>
    <p:extLst>
      <p:ext uri="{BB962C8B-B14F-4D97-AF65-F5344CB8AC3E}">
        <p14:creationId xmlns:p14="http://schemas.microsoft.com/office/powerpoint/2010/main" val="142260305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77"/>
            <a:ext cx="10056812" cy="1846659"/>
          </a:xfrm>
        </p:spPr>
        <p:txBody>
          <a:bodyPr/>
          <a:lstStyle/>
          <a:p>
            <a:r>
              <a:rPr lang="en-US" dirty="0" smtClean="0"/>
              <a:t>App Center Demo</a:t>
            </a:r>
            <a:r>
              <a:rPr lang="en-US" dirty="0"/>
              <a:t>: </a:t>
            </a:r>
            <a:r>
              <a:rPr lang="en-US" dirty="0" smtClean="0"/>
              <a:t/>
            </a:r>
            <a:br>
              <a:rPr lang="en-US" dirty="0" smtClean="0"/>
            </a:br>
            <a:r>
              <a:rPr lang="en-US" sz="4800" dirty="0" smtClean="0"/>
              <a:t>Build </a:t>
            </a:r>
            <a:r>
              <a:rPr lang="en-US" sz="4800" dirty="0"/>
              <a:t>in 5min</a:t>
            </a:r>
            <a:endParaRPr lang="en-US" dirty="0"/>
          </a:p>
        </p:txBody>
      </p:sp>
      <p:sp>
        <p:nvSpPr>
          <p:cNvPr id="2" name="Text Placeholder 1"/>
          <p:cNvSpPr>
            <a:spLocks noGrp="1"/>
          </p:cNvSpPr>
          <p:nvPr>
            <p:ph type="body" sz="quarter" idx="12"/>
          </p:nvPr>
        </p:nvSpPr>
        <p:spPr/>
        <p:txBody>
          <a:bodyPr/>
          <a:lstStyle/>
          <a:p>
            <a:r>
              <a:rPr lang="en-US" dirty="0" smtClean="0"/>
              <a:t>Speaker Name</a:t>
            </a:r>
            <a:endParaRPr lang="en-US" dirty="0"/>
          </a:p>
        </p:txBody>
      </p:sp>
    </p:spTree>
    <p:extLst>
      <p:ext uri="{BB962C8B-B14F-4D97-AF65-F5344CB8AC3E}">
        <p14:creationId xmlns:p14="http://schemas.microsoft.com/office/powerpoint/2010/main" val="157681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4000" b="1" dirty="0" smtClean="0">
                <a:solidFill>
                  <a:schemeClr val="bg1"/>
                </a:solidFill>
              </a:rPr>
              <a:t>Visual Studio App Center</a:t>
            </a:r>
            <a:endParaRPr lang="de-DE" sz="4000" b="1" dirty="0">
              <a:solidFill>
                <a:schemeClr val="bg1"/>
              </a:solidFill>
            </a:endParaRPr>
          </a:p>
        </p:txBody>
      </p:sp>
      <p:sp>
        <p:nvSpPr>
          <p:cNvPr id="2" name="Text Placeholder 1"/>
          <p:cNvSpPr>
            <a:spLocks noGrp="1"/>
          </p:cNvSpPr>
          <p:nvPr>
            <p:ph type="body" sz="quarter" idx="10"/>
          </p:nvPr>
        </p:nvSpPr>
        <p:spPr>
          <a:xfrm>
            <a:off x="274702" y="1463537"/>
            <a:ext cx="6015739" cy="4985980"/>
          </a:xfrm>
        </p:spPr>
        <p:txBody>
          <a:bodyPr vert="horz" wrap="square" lIns="146304" tIns="91440" rIns="146304" bIns="91440" rtlCol="0" anchor="t">
            <a:spAutoFit/>
          </a:bodyPr>
          <a:lstStyle/>
          <a:p>
            <a:pPr marL="0" indent="0">
              <a:lnSpc>
                <a:spcPct val="100000"/>
              </a:lnSpc>
              <a:spcBef>
                <a:spcPts val="0"/>
              </a:spcBef>
              <a:spcAft>
                <a:spcPts val="1800"/>
              </a:spcAft>
              <a:buNone/>
            </a:pPr>
            <a:r>
              <a:rPr lang="en-US" sz="2800" dirty="0" smtClean="0">
                <a:solidFill>
                  <a:schemeClr val="bg1"/>
                </a:solidFill>
              </a:rPr>
              <a:t>Automate your entire mobile app lifecycle in a few easy steps</a:t>
            </a:r>
          </a:p>
          <a:p>
            <a:pPr marL="0" indent="0">
              <a:lnSpc>
                <a:spcPct val="100000"/>
              </a:lnSpc>
              <a:spcBef>
                <a:spcPts val="0"/>
              </a:spcBef>
              <a:spcAft>
                <a:spcPts val="1800"/>
              </a:spcAft>
              <a:buNone/>
            </a:pPr>
            <a:endParaRPr lang="en-US" sz="2800" dirty="0" smtClean="0">
              <a:solidFill>
                <a:schemeClr val="bg1"/>
              </a:solidFill>
              <a:latin typeface="Segoe UI Light"/>
              <a:cs typeface="Segoe UI Light"/>
            </a:endParaRPr>
          </a:p>
          <a:p>
            <a:pPr marL="0" indent="0">
              <a:lnSpc>
                <a:spcPct val="100000"/>
              </a:lnSpc>
              <a:spcBef>
                <a:spcPts val="0"/>
              </a:spcBef>
              <a:spcAft>
                <a:spcPts val="1800"/>
              </a:spcAft>
              <a:buNone/>
            </a:pPr>
            <a:r>
              <a:rPr lang="en-US" sz="2800" dirty="0" smtClean="0">
                <a:solidFill>
                  <a:schemeClr val="bg1"/>
                </a:solidFill>
                <a:cs typeface="Segoe UI Light"/>
              </a:rPr>
              <a:t>Deliver high-quality apps that keep users coming back for more</a:t>
            </a:r>
          </a:p>
          <a:p>
            <a:pPr marL="0" indent="0">
              <a:lnSpc>
                <a:spcPct val="100000"/>
              </a:lnSpc>
              <a:spcBef>
                <a:spcPts val="0"/>
              </a:spcBef>
              <a:spcAft>
                <a:spcPts val="1800"/>
              </a:spcAft>
              <a:buNone/>
            </a:pPr>
            <a:endParaRPr lang="en-US" sz="2800" dirty="0" smtClean="0">
              <a:solidFill>
                <a:schemeClr val="bg1"/>
              </a:solidFill>
              <a:latin typeface="Segoe UI Light"/>
              <a:cs typeface="Segoe UI Light"/>
            </a:endParaRPr>
          </a:p>
          <a:p>
            <a:pPr marL="0" indent="0">
              <a:lnSpc>
                <a:spcPct val="100000"/>
              </a:lnSpc>
              <a:spcBef>
                <a:spcPts val="0"/>
              </a:spcBef>
              <a:spcAft>
                <a:spcPts val="1800"/>
              </a:spcAft>
              <a:buNone/>
            </a:pPr>
            <a:r>
              <a:rPr lang="en-US" sz="2800" dirty="0" smtClean="0">
                <a:solidFill>
                  <a:schemeClr val="bg1"/>
                </a:solidFill>
                <a:cs typeface="Segoe UI Light"/>
              </a:rPr>
              <a:t>Move faster and increase quality with the tools you already use—we support a wide variety of platforms</a:t>
            </a:r>
            <a:endParaRPr lang="en-US" sz="2800" b="1" dirty="0">
              <a:solidFill>
                <a:schemeClr val="bg1"/>
              </a:solidFill>
              <a:cs typeface="Segoe UI Ligh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980" y="643"/>
            <a:ext cx="6066496" cy="6993237"/>
          </a:xfrm>
          <a:prstGeom prst="rect">
            <a:avLst/>
          </a:prstGeom>
        </p:spPr>
      </p:pic>
    </p:spTree>
    <p:extLst>
      <p:ext uri="{BB962C8B-B14F-4D97-AF65-F5344CB8AC3E}">
        <p14:creationId xmlns:p14="http://schemas.microsoft.com/office/powerpoint/2010/main" val="3404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aka.ms</a:t>
            </a:r>
            <a:r>
              <a:rPr lang="en-US" dirty="0" smtClean="0"/>
              <a:t>/</a:t>
            </a:r>
            <a:r>
              <a:rPr lang="en-US" dirty="0" err="1" smtClean="0"/>
              <a:t>appcenter</a:t>
            </a:r>
            <a:endParaRPr lang="en-US" dirty="0"/>
          </a:p>
        </p:txBody>
      </p:sp>
      <p:sp>
        <p:nvSpPr>
          <p:cNvPr id="4" name="Text Placeholder 3"/>
          <p:cNvSpPr>
            <a:spLocks noGrp="1"/>
          </p:cNvSpPr>
          <p:nvPr>
            <p:ph type="body" sz="quarter" idx="12"/>
          </p:nvPr>
        </p:nvSpPr>
        <p:spPr/>
        <p:txBody>
          <a:bodyPr/>
          <a:lstStyle/>
          <a:p>
            <a:pPr marL="0" lvl="1" indent="0">
              <a:buNone/>
            </a:pPr>
            <a:r>
              <a:rPr lang="en-US" sz="3200" b="1" dirty="0">
                <a:solidFill>
                  <a:schemeClr val="tx1"/>
                </a:solidFill>
                <a:latin typeface="Segoe UI Light"/>
              </a:rPr>
              <a:t>Get started </a:t>
            </a:r>
            <a:r>
              <a:rPr lang="en-US" sz="3200" b="1" dirty="0" smtClean="0">
                <a:solidFill>
                  <a:schemeClr val="tx1"/>
                </a:solidFill>
                <a:latin typeface="Segoe UI Light"/>
              </a:rPr>
              <a:t>today!</a:t>
            </a:r>
            <a:endParaRPr lang="en-US" sz="3200" b="1" dirty="0">
              <a:solidFill>
                <a:schemeClr val="tx1"/>
              </a:solidFill>
              <a:latin typeface="Segoe UI Light"/>
            </a:endParaRPr>
          </a:p>
        </p:txBody>
      </p:sp>
    </p:spTree>
    <p:extLst>
      <p:ext uri="{BB962C8B-B14F-4D97-AF65-F5344CB8AC3E}">
        <p14:creationId xmlns:p14="http://schemas.microsoft.com/office/powerpoint/2010/main" val="110556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32" y="2406764"/>
            <a:ext cx="5486399" cy="2179058"/>
          </a:xfrm>
        </p:spPr>
        <p:txBody>
          <a:bodyPr/>
          <a:lstStyle/>
          <a:p>
            <a:r>
              <a:rPr lang="en-US" sz="3600" dirty="0"/>
              <a:t>Please complete survey</a:t>
            </a:r>
            <a:br>
              <a:rPr lang="en-US" sz="3600" dirty="0"/>
            </a:br>
            <a:r>
              <a:rPr lang="en-US" sz="3600" dirty="0"/>
              <a:t/>
            </a:r>
            <a:br>
              <a:rPr lang="en-US" sz="3600" dirty="0"/>
            </a:br>
            <a:r>
              <a:rPr lang="en-US" sz="3600" u="sng" dirty="0" smtClean="0"/>
              <a:t>TODO: Update Feedback Link</a:t>
            </a:r>
            <a:r>
              <a:rPr lang="en-US" sz="3600" u="sng" dirty="0"/>
              <a:t/>
            </a:r>
            <a:br>
              <a:rPr lang="en-US" sz="3600" u="sng" dirty="0"/>
            </a:br>
            <a:endParaRPr lang="en-US" sz="3600" dirty="0"/>
          </a:p>
        </p:txBody>
      </p:sp>
      <p:pic>
        <p:nvPicPr>
          <p:cNvPr id="4" name="Picture Placeholder 3"/>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t="1" b="1"/>
          <a:stretch/>
        </p:blipFill>
        <p:spPr/>
      </p:pic>
    </p:spTree>
    <p:extLst>
      <p:ext uri="{BB962C8B-B14F-4D97-AF65-F5344CB8AC3E}">
        <p14:creationId xmlns:p14="http://schemas.microsoft.com/office/powerpoint/2010/main" val="12622588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prstGeom prst="rect">
            <a:avLst/>
          </a:prstGeom>
          <a:noFill/>
          <a:ln>
            <a:noFill/>
          </a:ln>
        </p:spPr>
        <p:txBody>
          <a:bodyPr vert="horz" wrap="square" lIns="0" tIns="0" rIns="0" bIns="0" rtlCol="0" anchor="t" anchorCtr="0">
            <a:noAutofit/>
          </a:bodyPr>
          <a:lstStyle/>
          <a:p>
            <a:pPr>
              <a:buSzPct val="25000"/>
            </a:pPr>
            <a:r>
              <a:rPr lang="en-US" b="0" dirty="0">
                <a:latin typeface="+mj-lt"/>
              </a:rPr>
              <a:t>Client Technology Choices</a:t>
            </a:r>
          </a:p>
        </p:txBody>
      </p:sp>
      <p:sp>
        <p:nvSpPr>
          <p:cNvPr id="226" name="Shape 226"/>
          <p:cNvSpPr txBox="1">
            <a:spLocks noGrp="1"/>
          </p:cNvSpPr>
          <p:nvPr>
            <p:ph type="body" idx="1"/>
          </p:nvPr>
        </p:nvSpPr>
        <p:spPr>
          <a:prstGeom prst="rect">
            <a:avLst/>
          </a:prstGeom>
          <a:noFill/>
          <a:ln>
            <a:noFill/>
          </a:ln>
        </p:spPr>
        <p:txBody>
          <a:bodyPr vert="horz" wrap="square" lIns="0" tIns="0" rIns="0" bIns="0" rtlCol="0" anchor="t" anchorCtr="0">
            <a:noAutofit/>
          </a:bodyPr>
          <a:lstStyle/>
          <a:p>
            <a:pPr indent="-395069">
              <a:buNone/>
            </a:pPr>
            <a:endParaRPr/>
          </a:p>
        </p:txBody>
      </p:sp>
      <p:pic>
        <p:nvPicPr>
          <p:cNvPr id="227" name="Shape 227"/>
          <p:cNvPicPr preferRelativeResize="0"/>
          <p:nvPr/>
        </p:nvPicPr>
        <p:blipFill rotWithShape="1">
          <a:blip r:embed="rId3">
            <a:alphaModFix/>
          </a:blip>
          <a:srcRect/>
          <a:stretch/>
        </p:blipFill>
        <p:spPr>
          <a:xfrm>
            <a:off x="203498" y="1604081"/>
            <a:ext cx="12087763" cy="4899401"/>
          </a:xfrm>
          <a:prstGeom prst="rect">
            <a:avLst/>
          </a:prstGeom>
          <a:noFill/>
          <a:ln>
            <a:noFill/>
          </a:ln>
        </p:spPr>
      </p:pic>
    </p:spTree>
    <p:extLst>
      <p:ext uri="{BB962C8B-B14F-4D97-AF65-F5344CB8AC3E}">
        <p14:creationId xmlns:p14="http://schemas.microsoft.com/office/powerpoint/2010/main" val="206590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74638" y="1212850"/>
            <a:ext cx="11887200" cy="738664"/>
          </a:xfrm>
        </p:spPr>
        <p:txBody>
          <a:bodyPr/>
          <a:lstStyle/>
          <a:p>
            <a:r>
              <a:rPr lang="en-US" smtClean="0"/>
              <a:t>Questions?</a:t>
            </a:r>
            <a:endParaRPr lang="en-US" dirty="0" smtClean="0"/>
          </a:p>
        </p:txBody>
      </p:sp>
    </p:spTree>
    <p:extLst>
      <p:ext uri="{BB962C8B-B14F-4D97-AF65-F5344CB8AC3E}">
        <p14:creationId xmlns:p14="http://schemas.microsoft.com/office/powerpoint/2010/main" val="64301066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Gartner Template Master">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3_Template (March 2016)">
  <a:themeElements>
    <a:clrScheme name="MC2">
      <a:dk1>
        <a:srgbClr val="262D32"/>
      </a:dk1>
      <a:lt1>
        <a:srgbClr val="FFFFFF"/>
      </a:lt1>
      <a:dk2>
        <a:srgbClr val="0178D7"/>
      </a:dk2>
      <a:lt2>
        <a:srgbClr val="F7F8F7"/>
      </a:lt2>
      <a:accent1>
        <a:srgbClr val="67297B"/>
      </a:accent1>
      <a:accent2>
        <a:srgbClr val="0078D7"/>
      </a:accent2>
      <a:accent3>
        <a:srgbClr val="FBD116"/>
      </a:accent3>
      <a:accent4>
        <a:srgbClr val="00B0F0"/>
      </a:accent4>
      <a:accent5>
        <a:srgbClr val="F3472F"/>
      </a:accent5>
      <a:accent6>
        <a:srgbClr val="EC008C"/>
      </a:accent6>
      <a:hlink>
        <a:srgbClr val="0178D7"/>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_ip_UnifiedCompliancePolicyUIAction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2017-05-10T07:00:00+00:00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Keith Ballinger; Thomas Dohmke</External_x0020_Speaker>
    <m6878b9dd7994da4ba144f95347d99c6 xmlns="01c77077-aee4-4b5f-bd4e-9cd40a6fff29">
      <Terms xmlns="http://schemas.microsoft.com/office/infopath/2007/PartnerControls"/>
    </m6878b9dd7994da4ba144f95347d99c6>
    <Presentation_x0020_Date xmlns="01c77077-aee4-4b5f-bd4e-9cd40a6fff29">2017-05-11T07:00:00+00:00</Presentation_x0020_Date>
    <fc15c16204564de583b4c942b10d19ec xmlns="01c77077-aee4-4b5f-bd4e-9cd40a6fff29">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_ip_UnifiedCompliancePolicyProperties xmlns="http://schemas.microsoft.com/sharepoint/v3" xsi:nil="true"/>
    <Session_x0020_Code xmlns="01c77077-aee4-4b5f-bd4e-9cd40a6fff29">B8072</Session_x0020_Code>
    <Event_x0020_End_x0020_Date xmlns="01c77077-aee4-4b5f-bd4e-9cd40a6fff29">2017-05-12T07:00:00+00:00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NumberofDownloads xmlns="230e9df3-be65-4c73-a93b-d1236ebd677e" xsi:nil="true"/>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2017</TermName>
          <TermId xmlns="http://schemas.microsoft.com/office/infopath/2007/PartnerControls">0407fc0d-d203-4d0a-848e-0398e286e7e2</TermId>
        </TermInfo>
      </Terms>
    </TaxKeywordTaxHTField>
    <TaxCatchAll xmlns="230e9df3-be65-4c73-a93b-d1236ebd677e">
      <Value>47</Value>
      <Value>53</Value>
      <Value>52</Value>
      <Value>316</Value>
      <Value>315</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6" ma:contentTypeDescription="" ma:contentTypeScope="" ma:versionID="d383a91d1b86d4650368c84defa1a2c1">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2cfdfd5a193d92c0d7e2d70576dfb5fb"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1" nillable="true" ma:displayName="Unified Compliance Policy Properties" ma:hidden="true" ma:internalName="_ip_UnifiedCompliancePolicyProperties">
      <xsd:simpleType>
        <xsd:restriction base="dms:Note"/>
      </xsd:simpleType>
    </xsd:element>
    <xsd:element name="_ip_UnifiedCompliancePolicyUIAction" ma:index="4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element name="LastSharedByUser" ma:index="43" nillable="true" ma:displayName="Last Shared By User" ma:description="" ma:internalName="LastSharedByUser" ma:readOnly="true">
      <xsd:simpleType>
        <xsd:restriction base="dms:Note">
          <xsd:maxLength value="255"/>
        </xsd:restriction>
      </xsd:simpleType>
    </xsd:element>
    <xsd:element name="LastSharedByTime" ma:index="4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A408956B-D258-40C7-8C24-091EC53E3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960</TotalTime>
  <Words>4789</Words>
  <Application>Microsoft Office PowerPoint</Application>
  <PresentationFormat>Custom</PresentationFormat>
  <Paragraphs>850</Paragraphs>
  <Slides>90</Slides>
  <Notes>66</Notes>
  <HiddenSlides>0</HiddenSlides>
  <MMClips>0</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90</vt:i4>
      </vt:variant>
    </vt:vector>
  </HeadingPairs>
  <TitlesOfParts>
    <vt:vector size="114" baseType="lpstr">
      <vt:lpstr>Arial</vt:lpstr>
      <vt:lpstr>Calibri</vt:lpstr>
      <vt:lpstr>Consolas</vt:lpstr>
      <vt:lpstr>Courier New</vt:lpstr>
      <vt:lpstr>Helvetica</vt:lpstr>
      <vt:lpstr>Helvetica Light</vt:lpstr>
      <vt:lpstr>Helvetica Neue</vt:lpstr>
      <vt:lpstr>Kozuka Gothic Pro R</vt:lpstr>
      <vt:lpstr>Noto Sans Symbols</vt:lpstr>
      <vt:lpstr>Quattrocento Sans</vt:lpstr>
      <vt:lpstr>Roboto</vt:lpstr>
      <vt:lpstr>Segoe Light</vt:lpstr>
      <vt:lpstr>Segoe Print</vt:lpstr>
      <vt:lpstr>Segoe UI</vt:lpstr>
      <vt:lpstr>Segoe UI Light</vt:lpstr>
      <vt:lpstr>Segoe UI Semibold</vt:lpstr>
      <vt:lpstr>Segoe UI Semilight</vt:lpstr>
      <vt:lpstr>Times New Roman</vt:lpstr>
      <vt:lpstr>Wingdings</vt:lpstr>
      <vt:lpstr>5-50111_Build 2017_LIGHT GRAY TEMPLATE</vt:lpstr>
      <vt:lpstr>5-50111_Build 2017_DARK GRAY TEMPLATE</vt:lpstr>
      <vt:lpstr>1_5-50111_Build 2017_LIGHT GRAY TEMPLATE</vt:lpstr>
      <vt:lpstr>Gartner Template Master</vt:lpstr>
      <vt:lpstr>3_Template (March 2016)</vt:lpstr>
      <vt:lpstr>PowerPoint Presentation</vt:lpstr>
      <vt:lpstr>Who is this person?</vt:lpstr>
      <vt:lpstr>Mobile development challenges</vt:lpstr>
      <vt:lpstr>Cross platform != Hybrid</vt:lpstr>
      <vt:lpstr>Xamarin != React Native, Phonegap etc.</vt:lpstr>
      <vt:lpstr>Customer pays for experience not for technology</vt:lpstr>
      <vt:lpstr>I have a question for you</vt:lpstr>
      <vt:lpstr>Cross-Platform Mobile Development</vt:lpstr>
      <vt:lpstr>Client Technology Choices</vt:lpstr>
      <vt:lpstr>Silo: Build App Multiple Times</vt:lpstr>
      <vt:lpstr>Silo: Build App Multiple Times</vt:lpstr>
      <vt:lpstr>HTML: Write Once, Run Everywhere</vt:lpstr>
      <vt:lpstr>Target Browser Not OS</vt:lpstr>
      <vt:lpstr>HTML: Write App using Mobile Web</vt:lpstr>
      <vt:lpstr>PowerPoint Presentation</vt:lpstr>
      <vt:lpstr>Xamarin Approach</vt:lpstr>
      <vt:lpstr>Xamarin Forms Approach</vt:lpstr>
      <vt:lpstr>Shared vs PCL (Portable Class Library)</vt:lpstr>
      <vt:lpstr>Shared code implementation</vt:lpstr>
      <vt:lpstr>Shared vs PCL (Portable Class Library)</vt:lpstr>
      <vt:lpstr>More about Shared vs PCL http://bit.do/xamsharedvspcl</vt:lpstr>
      <vt:lpstr>Announcing Open sourcing Xamarin</vt:lpstr>
      <vt:lpstr>Xamarin + Xamarin.Forms Approach</vt:lpstr>
      <vt:lpstr>Native Performance</vt:lpstr>
      <vt:lpstr>Anything you can do in Objective-C, Swift, or Java can be done in C# and Visual Studio with Xamarin.</vt:lpstr>
      <vt:lpstr>Demo Android: Accessing Camera  http://bit.do/xamdroidcamera</vt:lpstr>
      <vt:lpstr>Meet Xamarin.Forms</vt:lpstr>
      <vt:lpstr>What’s included</vt:lpstr>
      <vt:lpstr>Layouts</vt:lpstr>
      <vt:lpstr>Controls</vt:lpstr>
      <vt:lpstr>Xamarin.Forms Ecosystem</vt:lpstr>
      <vt:lpstr>Native UI from shared code</vt:lpstr>
      <vt:lpstr>Demo Xamarin.Forms: ToDo App  http://bit.do/xamformstodo</vt:lpstr>
      <vt:lpstr>Xamarin.Forms 1 Year of Open Source!</vt:lpstr>
      <vt:lpstr>Community</vt:lpstr>
      <vt:lpstr>Features and Enhancements</vt:lpstr>
      <vt:lpstr>Quality and Performance</vt:lpstr>
      <vt:lpstr>PowerPoint Presentation</vt:lpstr>
      <vt:lpstr>Useful resources</vt:lpstr>
      <vt:lpstr>Introducing Microsoft Azure</vt:lpstr>
      <vt:lpstr>PowerPoint Presentation</vt:lpstr>
      <vt:lpstr>Cloud Computing</vt:lpstr>
      <vt:lpstr>Cloud Services (a.k.a Cloud Models) </vt:lpstr>
      <vt:lpstr>Cloud Services hungry kya!</vt:lpstr>
      <vt:lpstr>Why the cloud?</vt:lpstr>
      <vt:lpstr>Why the cloud? </vt:lpstr>
      <vt:lpstr>PowerPoint Presentation</vt:lpstr>
      <vt:lpstr>Demo: Azure Portal</vt:lpstr>
      <vt:lpstr>PowerPoint Presentation</vt:lpstr>
      <vt:lpstr>Why Azure Mobile Apps?</vt:lpstr>
      <vt:lpstr>Azure Mobile Apps</vt:lpstr>
      <vt:lpstr>Let’s build a backend</vt:lpstr>
      <vt:lpstr>Create a Mobile Service</vt:lpstr>
      <vt:lpstr>Create tables</vt:lpstr>
      <vt:lpstr>Push and pull with sync table</vt:lpstr>
      <vt:lpstr>Query local table</vt:lpstr>
      <vt:lpstr>User authentication</vt:lpstr>
      <vt:lpstr>Much More</vt:lpstr>
      <vt:lpstr>Push notifications with Notification Hub</vt:lpstr>
      <vt:lpstr>File sync</vt:lpstr>
      <vt:lpstr>Shopping Demo App</vt:lpstr>
      <vt:lpstr>Mobile + Server</vt:lpstr>
      <vt:lpstr>Summary</vt:lpstr>
      <vt:lpstr>Demo Xamarin + Azure: ToDo App   http://bit.do/xamazuretodo</vt:lpstr>
      <vt:lpstr>Usecase MyDriving </vt:lpstr>
      <vt:lpstr>PowerPoint Presentation</vt:lpstr>
      <vt:lpstr>PowerPoint Presentation</vt:lpstr>
      <vt:lpstr>PowerPoint Presentation</vt:lpstr>
      <vt:lpstr>PowerPoint Presentation</vt:lpstr>
      <vt:lpstr>A Mobile-first startup: Ravid (2010)</vt:lpstr>
      <vt:lpstr>Our pipeline</vt:lpstr>
      <vt:lpstr>Our pipeline</vt:lpstr>
      <vt:lpstr>Our pipeline</vt:lpstr>
      <vt:lpstr>Our pipeline</vt:lpstr>
      <vt:lpstr>When you remove testing, users notice</vt:lpstr>
      <vt:lpstr>Growth stopped</vt:lpstr>
      <vt:lpstr>Failure to learn, failure to succeed</vt:lpstr>
      <vt:lpstr>Our competition was faster – and smarter</vt:lpstr>
      <vt:lpstr>How do you solve this problem?</vt:lpstr>
      <vt:lpstr>Implement Continuous Everything</vt:lpstr>
      <vt:lpstr>Build five star apps</vt:lpstr>
      <vt:lpstr>Retain Flexibility &amp; Choice</vt:lpstr>
      <vt:lpstr>PowerPoint Presentation</vt:lpstr>
      <vt:lpstr>PowerPoint Presentation</vt:lpstr>
      <vt:lpstr>PowerPoint Presentation</vt:lpstr>
      <vt:lpstr>App Center Demo:  Build in 5min</vt:lpstr>
      <vt:lpstr>Visual Studio App Center</vt:lpstr>
      <vt:lpstr>aka.ms/appcenter</vt:lpstr>
      <vt:lpstr>Please complete survey  TODO: Update Feedback Link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Mobile Center: Ship mobile apps faster</dc:title>
  <dc:subject>Microsoft Build 2017</dc:subject>
  <dc:creator>MS Events</dc:creator>
  <cp:keywords>Microsoft Build 2017</cp:keywords>
  <dc:description>Template: Mitchell Derrey, Silver Fox Productions_x000d_
Formatting: _x000d_
Audience Type:</dc:description>
  <cp:lastModifiedBy>Pranav Ainavolu</cp:lastModifiedBy>
  <cp:revision>151</cp:revision>
  <cp:lastPrinted>2017-10-07T11:19:29Z</cp:lastPrinted>
  <dcterms:created xsi:type="dcterms:W3CDTF">2017-05-10T18:34:10Z</dcterms:created>
  <dcterms:modified xsi:type="dcterms:W3CDTF">2017-11-24T06:19:29Z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ies>
</file>